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2"/>
  </p:sldMasterIdLst>
  <p:notesMasterIdLst>
    <p:notesMasterId r:id="rId70"/>
  </p:notesMasterIdLst>
  <p:handoutMasterIdLst>
    <p:handoutMasterId r:id="rId71"/>
  </p:handoutMasterIdLst>
  <p:sldIdLst>
    <p:sldId id="256" r:id="rId3"/>
    <p:sldId id="257" r:id="rId4"/>
    <p:sldId id="269" r:id="rId5"/>
    <p:sldId id="258" r:id="rId6"/>
    <p:sldId id="259" r:id="rId7"/>
    <p:sldId id="266" r:id="rId8"/>
    <p:sldId id="267" r:id="rId9"/>
    <p:sldId id="260" r:id="rId10"/>
    <p:sldId id="261" r:id="rId11"/>
    <p:sldId id="262" r:id="rId12"/>
    <p:sldId id="263" r:id="rId13"/>
    <p:sldId id="264" r:id="rId14"/>
    <p:sldId id="265" r:id="rId15"/>
    <p:sldId id="268" r:id="rId16"/>
    <p:sldId id="270" r:id="rId17"/>
    <p:sldId id="271" r:id="rId18"/>
    <p:sldId id="273" r:id="rId19"/>
    <p:sldId id="275" r:id="rId20"/>
    <p:sldId id="276" r:id="rId21"/>
    <p:sldId id="277" r:id="rId22"/>
    <p:sldId id="274" r:id="rId23"/>
    <p:sldId id="272" r:id="rId24"/>
    <p:sldId id="278" r:id="rId25"/>
    <p:sldId id="279" r:id="rId26"/>
    <p:sldId id="280" r:id="rId27"/>
    <p:sldId id="281" r:id="rId28"/>
    <p:sldId id="282" r:id="rId29"/>
    <p:sldId id="283" r:id="rId30"/>
    <p:sldId id="286" r:id="rId31"/>
    <p:sldId id="284" r:id="rId32"/>
    <p:sldId id="285" r:id="rId33"/>
    <p:sldId id="303" r:id="rId34"/>
    <p:sldId id="290" r:id="rId35"/>
    <p:sldId id="289" r:id="rId36"/>
    <p:sldId id="291" r:id="rId37"/>
    <p:sldId id="292" r:id="rId38"/>
    <p:sldId id="294" r:id="rId39"/>
    <p:sldId id="293" r:id="rId40"/>
    <p:sldId id="296" r:id="rId41"/>
    <p:sldId id="295" r:id="rId42"/>
    <p:sldId id="297" r:id="rId43"/>
    <p:sldId id="298" r:id="rId44"/>
    <p:sldId id="299" r:id="rId45"/>
    <p:sldId id="300" r:id="rId46"/>
    <p:sldId id="301" r:id="rId47"/>
    <p:sldId id="302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4" r:id="rId58"/>
    <p:sldId id="313" r:id="rId59"/>
    <p:sldId id="315" r:id="rId60"/>
    <p:sldId id="319" r:id="rId61"/>
    <p:sldId id="320" r:id="rId62"/>
    <p:sldId id="321" r:id="rId63"/>
    <p:sldId id="316" r:id="rId64"/>
    <p:sldId id="322" r:id="rId65"/>
    <p:sldId id="325" r:id="rId66"/>
    <p:sldId id="326" r:id="rId67"/>
    <p:sldId id="327" r:id="rId68"/>
    <p:sldId id="328" r:id="rId6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0FF1CE12-B100-0000-0000-000000000002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/>
    <p:restoredTop sz="99821" autoAdjust="0"/>
  </p:normalViewPr>
  <p:slideViewPr>
    <p:cSldViewPr>
      <p:cViewPr varScale="1">
        <p:scale>
          <a:sx n="92" d="100"/>
          <a:sy n="92" d="100"/>
        </p:scale>
        <p:origin x="-744" y="-102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" Type="http://schemas.openxmlformats.org/officeDocument/2006/relationships/slide" Target="slides/slide5.xml"/><Relationship Id="rId71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A849C5AD-4428-4E9C-9C84-11B72C9365FB}" type="datetimeFigureOut">
              <a:rPr lang="en-US" smtClean="0"/>
              <a:pPr/>
              <a:t>3/28/2017</a:t>
            </a:fld>
            <a:endParaRPr lang="en-US" smtClean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C596567-A38F-4CEF-B37F-9B9D120D62CE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171121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D7547E60-4BE7-4E4E-9AAA-5EE35AEC995C}" type="datetimeFigureOut">
              <a:rPr lang="en-US" smtClean="0"/>
              <a:pPr/>
              <a:t>3/28/2017</a:t>
            </a:fld>
            <a:endParaRPr lang="en-US" smtClean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1647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thasábo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5C14FD69-4A85-4715-A222-ABB225B63BC6}" type="datetimeFigureOut">
              <a:rPr lang="en-US" smtClean="0"/>
              <a:pPr/>
              <a:t>3/28/2017</a:t>
            </a:fld>
            <a:endParaRPr lang="en-US" sz="1000" dirty="0" smtClean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pPr algn="ctr"/>
            <a:endParaRPr lang="en-US" sz="1000" smtClean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492734" y="4797153"/>
            <a:ext cx="6194066" cy="1222648"/>
          </a:xfrm>
        </p:spPr>
        <p:txBody>
          <a:bodyPr>
            <a:normAutofit fontScale="77500" lnSpcReduction="20000"/>
          </a:bodyPr>
          <a:lstStyle/>
          <a:p>
            <a:r>
              <a:rPr lang="hu-HU" dirty="0" smtClean="0"/>
              <a:t>Szaktanácsadói továbbképzés</a:t>
            </a:r>
          </a:p>
          <a:p>
            <a:r>
              <a:rPr lang="hu-HU" dirty="0" smtClean="0"/>
              <a:t>Budapest</a:t>
            </a:r>
          </a:p>
          <a:p>
            <a:r>
              <a:rPr lang="hu-HU" dirty="0" smtClean="0"/>
              <a:t>2017. március 28.</a:t>
            </a:r>
          </a:p>
          <a:p>
            <a:r>
              <a:rPr lang="hu-HU" dirty="0" smtClean="0"/>
              <a:t>Tamásiné Makay Mariann</a:t>
            </a:r>
            <a:endParaRPr lang="hu-HU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1556792"/>
            <a:ext cx="8686800" cy="2727945"/>
          </a:xfrm>
        </p:spPr>
        <p:txBody>
          <a:bodyPr>
            <a:normAutofit fontScale="90000"/>
          </a:bodyPr>
          <a:lstStyle/>
          <a:p>
            <a:r>
              <a:rPr lang="hu-HU" sz="5400" dirty="0" smtClean="0"/>
              <a:t>A </a:t>
            </a:r>
            <a:r>
              <a:rPr lang="hu-HU" sz="5400" dirty="0" err="1" smtClean="0"/>
              <a:t>történelemérettségi</a:t>
            </a:r>
            <a:r>
              <a:rPr lang="hu-HU" sz="5400" dirty="0" smtClean="0"/>
              <a:t> változásai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Az írásbeli vizsgarész javítását és pontozását érintő változások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Óra, Zsebóra, Régi, Idő, Mutató, Képeslap, Analó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16216" y="0"/>
            <a:ext cx="2627784" cy="1808821"/>
          </a:xfrm>
          <a:prstGeom prst="rect">
            <a:avLst/>
          </a:prstGeom>
          <a:noFill/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0" y="188640"/>
            <a:ext cx="8229600" cy="1296144"/>
          </a:xfrm>
        </p:spPr>
        <p:txBody>
          <a:bodyPr>
            <a:normAutofit/>
          </a:bodyPr>
          <a:lstStyle/>
          <a:p>
            <a:r>
              <a:rPr lang="hu-HU" dirty="0" smtClean="0"/>
              <a:t>Vizsgaszerkezet változása –</a:t>
            </a:r>
            <a:br>
              <a:rPr lang="hu-HU" dirty="0" smtClean="0"/>
            </a:br>
            <a:r>
              <a:rPr lang="hu-HU" dirty="0" smtClean="0"/>
              <a:t> emelt szint</a:t>
            </a:r>
            <a:endParaRPr lang="hu-HU" dirty="0"/>
          </a:p>
        </p:txBody>
      </p:sp>
      <p:pic>
        <p:nvPicPr>
          <p:cNvPr id="5" name="Kép 4"/>
          <p:cNvPicPr/>
          <p:nvPr/>
        </p:nvPicPr>
        <p:blipFill>
          <a:blip r:embed="rId3" cstate="print"/>
          <a:srcRect l="3197" t="26280" r="10805" b="45478"/>
          <a:stretch>
            <a:fillRect/>
          </a:stretch>
        </p:blipFill>
        <p:spPr bwMode="auto">
          <a:xfrm>
            <a:off x="0" y="1844824"/>
            <a:ext cx="9144001" cy="1688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Kép 8"/>
          <p:cNvPicPr/>
          <p:nvPr/>
        </p:nvPicPr>
        <p:blipFill>
          <a:blip r:embed="rId4" cstate="print"/>
          <a:srcRect l="3308" t="56283" r="10805" b="15478"/>
          <a:stretch>
            <a:fillRect/>
          </a:stretch>
        </p:blipFill>
        <p:spPr bwMode="auto">
          <a:xfrm>
            <a:off x="0" y="3933056"/>
            <a:ext cx="918799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középszinten</a:t>
            </a:r>
          </a:p>
          <a:p>
            <a:pPr lvl="1"/>
            <a:r>
              <a:rPr lang="hu-HU" dirty="0" smtClean="0"/>
              <a:t>eddig 8-ból 3-at</a:t>
            </a:r>
          </a:p>
          <a:p>
            <a:pPr lvl="1"/>
            <a:r>
              <a:rPr lang="hu-HU" dirty="0" smtClean="0"/>
              <a:t>most 4-ből 2-t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emelt szinten</a:t>
            </a:r>
          </a:p>
          <a:p>
            <a:pPr lvl="1"/>
            <a:r>
              <a:rPr lang="hu-HU" dirty="0" smtClean="0"/>
              <a:t>eddig 10-ből 4-et</a:t>
            </a:r>
          </a:p>
          <a:p>
            <a:pPr lvl="1"/>
            <a:r>
              <a:rPr lang="hu-HU" dirty="0" smtClean="0"/>
              <a:t>most 6-ból 3-at</a:t>
            </a:r>
          </a:p>
          <a:p>
            <a:pPr>
              <a:buNone/>
            </a:pPr>
            <a:endParaRPr lang="hu-HU" dirty="0"/>
          </a:p>
        </p:txBody>
      </p:sp>
      <p:pic>
        <p:nvPicPr>
          <p:cNvPr id="17410" name="Picture 2" descr="Ír, Vörös, Kalligráfia, Iroda, Iskola, Feliratozás,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484784"/>
            <a:ext cx="6588223" cy="5373216"/>
          </a:xfrm>
          <a:prstGeom prst="rect">
            <a:avLst/>
          </a:prstGeom>
          <a:noFill/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Vizsgaszerkezet változása – esszék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Abc, Szabadság, Ceruza, Töltőanyag, Levelek, Tinta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0000"/>
          </a:blip>
          <a:srcRect b="20600"/>
          <a:stretch>
            <a:fillRect/>
          </a:stretch>
        </p:blipFill>
        <p:spPr bwMode="auto">
          <a:xfrm>
            <a:off x="4715915" y="4221088"/>
            <a:ext cx="4428085" cy="2636912"/>
          </a:xfrm>
          <a:prstGeom prst="rect">
            <a:avLst/>
          </a:prstGeom>
          <a:noFill/>
        </p:spPr>
      </p:pic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mindkét szinten</a:t>
            </a:r>
          </a:p>
          <a:p>
            <a:r>
              <a:rPr lang="hu-HU" dirty="0" smtClean="0"/>
              <a:t>6–8 pont</a:t>
            </a:r>
          </a:p>
          <a:p>
            <a:r>
              <a:rPr lang="hu-HU" dirty="0" smtClean="0"/>
              <a:t>hosszabb/több forrás elemzése</a:t>
            </a:r>
          </a:p>
          <a:p>
            <a:r>
              <a:rPr lang="hu-HU" dirty="0" smtClean="0"/>
              <a:t>egyre bonyolultabb gondolati műveletek </a:t>
            </a:r>
            <a:br>
              <a:rPr lang="hu-HU" dirty="0" smtClean="0"/>
            </a:br>
            <a:r>
              <a:rPr lang="hu-HU" dirty="0" smtClean="0"/>
              <a:t>(pl. felismerés, megnevezés </a:t>
            </a:r>
            <a:r>
              <a:rPr lang="hu-HU" dirty="0" smtClean="0">
                <a:cs typeface="Arial"/>
              </a:rPr>
              <a:t>→ összefüggések megértése → alkalmazás → értékelés)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Új feladattípusok – komplex teszt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emelt szinten</a:t>
            </a:r>
          </a:p>
          <a:p>
            <a:r>
              <a:rPr lang="hu-HU" dirty="0" smtClean="0"/>
              <a:t>két típus</a:t>
            </a:r>
          </a:p>
          <a:p>
            <a:pPr lvl="1"/>
            <a:r>
              <a:rPr lang="hu-HU" dirty="0" smtClean="0"/>
              <a:t>korszakokon átívelő</a:t>
            </a:r>
          </a:p>
          <a:p>
            <a:pPr lvl="1"/>
            <a:r>
              <a:rPr lang="hu-HU" dirty="0" smtClean="0"/>
              <a:t>összehasonlító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Új feladattípusok – komplex esszé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hu-HU" dirty="0" smtClean="0"/>
              <a:t>kompetenciák és témakörök: </a:t>
            </a:r>
            <a:br>
              <a:rPr lang="hu-HU" dirty="0" smtClean="0"/>
            </a:br>
            <a:r>
              <a:rPr lang="hu-HU" dirty="0" smtClean="0"/>
              <a:t>	a részletes követelményekben meghatározottak</a:t>
            </a:r>
          </a:p>
          <a:p>
            <a:r>
              <a:rPr lang="hu-HU" dirty="0" smtClean="0"/>
              <a:t>lexika: a kerettantervekben meghatározott </a:t>
            </a:r>
          </a:p>
          <a:p>
            <a:r>
              <a:rPr lang="hu-HU" dirty="0" smtClean="0"/>
              <a:t>eddig: 6–12 (8–14) </a:t>
            </a:r>
            <a:r>
              <a:rPr lang="hu-HU" dirty="0" smtClean="0">
                <a:cs typeface="Arial"/>
              </a:rPr>
              <a:t>→ most 12 feladat</a:t>
            </a:r>
          </a:p>
          <a:p>
            <a:r>
              <a:rPr lang="hu-HU" dirty="0" smtClean="0">
                <a:cs typeface="Arial"/>
              </a:rPr>
              <a:t>eddig többségükben zárt végűek → most ?</a:t>
            </a:r>
          </a:p>
          <a:p>
            <a:r>
              <a:rPr lang="hu-HU" dirty="0" smtClean="0"/>
              <a:t>mindegyik feladathoz járul forrás</a:t>
            </a:r>
          </a:p>
          <a:p>
            <a:r>
              <a:rPr lang="hu-HU" dirty="0" smtClean="0"/>
              <a:t>középszinten 	1 pontos </a:t>
            </a:r>
            <a:r>
              <a:rPr lang="hu-HU" dirty="0" err="1" smtClean="0"/>
              <a:t>itemek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emelt szinten 	2/3 részt 0,5 pontos, </a:t>
            </a:r>
            <a:br>
              <a:rPr lang="hu-HU" dirty="0" smtClean="0"/>
            </a:br>
            <a:r>
              <a:rPr lang="hu-HU" dirty="0" smtClean="0"/>
              <a:t>			1/3 részt 1 pontos </a:t>
            </a:r>
            <a:r>
              <a:rPr lang="hu-HU" dirty="0" err="1" smtClean="0"/>
              <a:t>itemek</a:t>
            </a:r>
            <a:endParaRPr lang="hu-HU" dirty="0" smtClean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Írásbeli vizsgarész </a:t>
            </a:r>
            <a:br>
              <a:rPr lang="hu-HU" dirty="0" smtClean="0"/>
            </a:br>
            <a:r>
              <a:rPr lang="hu-HU" dirty="0" smtClean="0"/>
              <a:t>Egyszerű, rövid választ igénylő feladatok = tesztek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b="1" dirty="0" smtClean="0"/>
              <a:t>Középszint</a:t>
            </a:r>
          </a:p>
          <a:p>
            <a:pPr>
              <a:buNone/>
            </a:pPr>
            <a:r>
              <a:rPr lang="hu-HU" dirty="0" smtClean="0"/>
              <a:t>A feladatok közül </a:t>
            </a:r>
            <a:r>
              <a:rPr lang="hu-HU" b="1" dirty="0" smtClean="0"/>
              <a:t>kettőt </a:t>
            </a:r>
            <a:r>
              <a:rPr lang="hu-HU" dirty="0" smtClean="0"/>
              <a:t>kell kidolgoznia.</a:t>
            </a:r>
          </a:p>
          <a:p>
            <a:pPr>
              <a:buNone/>
            </a:pPr>
            <a:r>
              <a:rPr lang="hu-HU" dirty="0" smtClean="0"/>
              <a:t>Kidolgozandó:</a:t>
            </a:r>
          </a:p>
          <a:p>
            <a:r>
              <a:rPr lang="hu-HU" b="1" dirty="0" smtClean="0"/>
              <a:t>egy</a:t>
            </a:r>
            <a:r>
              <a:rPr lang="hu-HU" dirty="0" smtClean="0"/>
              <a:t>, az </a:t>
            </a:r>
            <a:r>
              <a:rPr lang="hu-HU" b="1" dirty="0" smtClean="0"/>
              <a:t>egyetemes </a:t>
            </a:r>
            <a:r>
              <a:rPr lang="hu-HU" dirty="0" smtClean="0"/>
              <a:t>történelemre vonatkozó </a:t>
            </a:r>
            <a:r>
              <a:rPr lang="hu-HU" b="1" dirty="0" smtClean="0"/>
              <a:t>rövid</a:t>
            </a:r>
            <a:r>
              <a:rPr lang="hu-HU" dirty="0" smtClean="0"/>
              <a:t> feladat,</a:t>
            </a:r>
          </a:p>
          <a:p>
            <a:r>
              <a:rPr lang="hu-HU" b="1" dirty="0" smtClean="0"/>
              <a:t>egy</a:t>
            </a:r>
            <a:r>
              <a:rPr lang="hu-HU" dirty="0" smtClean="0"/>
              <a:t>, a </a:t>
            </a:r>
            <a:r>
              <a:rPr lang="hu-HU" b="1" dirty="0" smtClean="0"/>
              <a:t>magyar történelemre </a:t>
            </a:r>
            <a:r>
              <a:rPr lang="hu-HU" dirty="0" smtClean="0"/>
              <a:t>vonatkozó </a:t>
            </a:r>
            <a:r>
              <a:rPr lang="hu-HU" b="1" dirty="0" smtClean="0"/>
              <a:t>hosszú </a:t>
            </a:r>
            <a:r>
              <a:rPr lang="hu-HU" dirty="0" smtClean="0"/>
              <a:t>feladat.</a:t>
            </a:r>
          </a:p>
          <a:p>
            <a:pPr>
              <a:buNone/>
            </a:pPr>
            <a:r>
              <a:rPr lang="hu-HU" dirty="0" smtClean="0"/>
              <a:t>A rövid egyetemes és a hosszú magyar feladat </a:t>
            </a:r>
          </a:p>
          <a:p>
            <a:pPr>
              <a:buNone/>
            </a:pPr>
            <a:r>
              <a:rPr lang="hu-HU" b="1" dirty="0" smtClean="0"/>
              <a:t>más korszakra </a:t>
            </a:r>
            <a:r>
              <a:rPr lang="hu-HU" dirty="0" smtClean="0"/>
              <a:t>vonatkozzon! </a:t>
            </a:r>
          </a:p>
          <a:p>
            <a:pPr>
              <a:buNone/>
            </a:pPr>
            <a:r>
              <a:rPr lang="hu-HU" i="1" dirty="0" smtClean="0"/>
              <a:t>(A táblázatban a korszakokat kettős vonal választja el.)</a:t>
            </a:r>
            <a:endParaRPr lang="hu-HU" dirty="0" smtClean="0"/>
          </a:p>
          <a:p>
            <a:pPr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dirty="0" smtClean="0"/>
              <a:t>Írásbeli vizsgarész </a:t>
            </a:r>
            <a:br>
              <a:rPr lang="hu-HU" sz="3200" dirty="0" smtClean="0"/>
            </a:br>
            <a:r>
              <a:rPr lang="hu-HU" sz="3200" dirty="0" smtClean="0"/>
              <a:t>Szöveges (kifejtendő) feladatok = esszék</a:t>
            </a:r>
            <a:endParaRPr lang="hu-H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Esszéválasztás – középszint</a:t>
            </a:r>
            <a:endParaRPr lang="hu-HU" dirty="0"/>
          </a:p>
        </p:txBody>
      </p:sp>
      <p:pic>
        <p:nvPicPr>
          <p:cNvPr id="5" name="Kép 4"/>
          <p:cNvPicPr/>
          <p:nvPr/>
        </p:nvPicPr>
        <p:blipFill>
          <a:blip r:embed="rId2" cstate="print"/>
          <a:srcRect l="2646" t="24314" r="7607" b="16274"/>
          <a:stretch>
            <a:fillRect/>
          </a:stretch>
        </p:blipFill>
        <p:spPr bwMode="auto">
          <a:xfrm>
            <a:off x="51981" y="1772816"/>
            <a:ext cx="9092019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Esszéválasztás – középszint</a:t>
            </a:r>
            <a:endParaRPr lang="hu-HU" dirty="0"/>
          </a:p>
        </p:txBody>
      </p:sp>
      <p:pic>
        <p:nvPicPr>
          <p:cNvPr id="4" name="Kép 3"/>
          <p:cNvPicPr/>
          <p:nvPr/>
        </p:nvPicPr>
        <p:blipFill>
          <a:blip r:embed="rId2" cstate="print"/>
          <a:srcRect l="2426" t="34122" r="15766" b="10968"/>
          <a:stretch>
            <a:fillRect/>
          </a:stretch>
        </p:blipFill>
        <p:spPr bwMode="auto">
          <a:xfrm>
            <a:off x="-7709" y="1700808"/>
            <a:ext cx="915941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Esszéválasztás – emelt szint</a:t>
            </a:r>
            <a:endParaRPr lang="hu-HU" dirty="0"/>
          </a:p>
        </p:txBody>
      </p:sp>
      <p:sp>
        <p:nvSpPr>
          <p:cNvPr id="5" name="Tartalom helye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u-HU" b="1" dirty="0" smtClean="0"/>
              <a:t>Emelt szint</a:t>
            </a:r>
          </a:p>
          <a:p>
            <a:pPr>
              <a:buNone/>
            </a:pPr>
            <a:r>
              <a:rPr lang="hu-HU" dirty="0" smtClean="0"/>
              <a:t>A feladatok közül </a:t>
            </a:r>
            <a:r>
              <a:rPr lang="hu-HU" b="1" dirty="0" smtClean="0"/>
              <a:t>hármat </a:t>
            </a:r>
            <a:r>
              <a:rPr lang="hu-HU" dirty="0" smtClean="0"/>
              <a:t>kell kidolgoznia.</a:t>
            </a:r>
          </a:p>
          <a:p>
            <a:pPr>
              <a:buNone/>
            </a:pPr>
            <a:r>
              <a:rPr lang="hu-HU" dirty="0" smtClean="0"/>
              <a:t>Kidolgozandó:</a:t>
            </a:r>
          </a:p>
          <a:p>
            <a:r>
              <a:rPr lang="hu-HU" b="1" dirty="0" smtClean="0"/>
              <a:t>egy </a:t>
            </a:r>
            <a:r>
              <a:rPr lang="hu-HU" dirty="0" smtClean="0"/>
              <a:t>az egyetemes történelemre vonatkozó </a:t>
            </a:r>
            <a:r>
              <a:rPr lang="hu-HU" b="1" dirty="0" smtClean="0"/>
              <a:t>rövid</a:t>
            </a:r>
            <a:r>
              <a:rPr lang="hu-HU" dirty="0" smtClean="0"/>
              <a:t> feladat,</a:t>
            </a:r>
          </a:p>
          <a:p>
            <a:r>
              <a:rPr lang="hu-HU" b="1" dirty="0" smtClean="0"/>
              <a:t>egy </a:t>
            </a:r>
            <a:r>
              <a:rPr lang="hu-HU" dirty="0" smtClean="0"/>
              <a:t>a magyar történelemre vonatkozó </a:t>
            </a:r>
            <a:r>
              <a:rPr lang="hu-HU" b="1" dirty="0" smtClean="0"/>
              <a:t>hosszú</a:t>
            </a:r>
            <a:r>
              <a:rPr lang="hu-HU" dirty="0" smtClean="0"/>
              <a:t> feladat, </a:t>
            </a:r>
          </a:p>
          <a:p>
            <a:r>
              <a:rPr lang="hu-HU" b="1" dirty="0" smtClean="0"/>
              <a:t>egy </a:t>
            </a:r>
            <a:r>
              <a:rPr lang="hu-HU" dirty="0" smtClean="0"/>
              <a:t>komplex feladat.</a:t>
            </a:r>
          </a:p>
          <a:p>
            <a:pPr>
              <a:buNone/>
            </a:pPr>
            <a:r>
              <a:rPr lang="hu-HU" dirty="0" smtClean="0"/>
              <a:t>A rövid egyetemes és a hosszú magyar feladat </a:t>
            </a:r>
          </a:p>
          <a:p>
            <a:pPr>
              <a:buNone/>
            </a:pPr>
            <a:r>
              <a:rPr lang="hu-HU" b="1" dirty="0" smtClean="0"/>
              <a:t>más korszakra </a:t>
            </a:r>
            <a:r>
              <a:rPr lang="hu-HU" dirty="0" smtClean="0"/>
              <a:t>vonatkozzon! </a:t>
            </a:r>
          </a:p>
          <a:p>
            <a:pPr>
              <a:buNone/>
            </a:pPr>
            <a:r>
              <a:rPr lang="hu-HU" i="1" dirty="0" smtClean="0"/>
              <a:t>(A táblázatban a korszakokat kettős vonal választja el.)</a:t>
            </a:r>
            <a:endParaRPr lang="hu-HU" dirty="0" smtClean="0"/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Esszéválasztás – emelt szint</a:t>
            </a:r>
            <a:endParaRPr lang="hu-HU" dirty="0"/>
          </a:p>
        </p:txBody>
      </p:sp>
      <p:pic>
        <p:nvPicPr>
          <p:cNvPr id="4" name="Kép 3"/>
          <p:cNvPicPr/>
          <p:nvPr/>
        </p:nvPicPr>
        <p:blipFill>
          <a:blip r:embed="rId2" cstate="print"/>
          <a:srcRect l="2867" t="23529" r="7497" b="11373"/>
          <a:stretch>
            <a:fillRect/>
          </a:stretch>
        </p:blipFill>
        <p:spPr bwMode="auto">
          <a:xfrm>
            <a:off x="0" y="1561959"/>
            <a:ext cx="9156654" cy="3739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7207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sz="4800" dirty="0" smtClean="0"/>
              <a:t>Jogszabályi háttér</a:t>
            </a:r>
          </a:p>
        </p:txBody>
      </p:sp>
      <p:sp>
        <p:nvSpPr>
          <p:cNvPr id="49155" name="Tartalom hely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új NAT</a:t>
            </a:r>
          </a:p>
          <a:p>
            <a:r>
              <a:rPr lang="hu-HU" dirty="0" smtClean="0"/>
              <a:t>új kerettantervek</a:t>
            </a:r>
          </a:p>
          <a:p>
            <a:r>
              <a:rPr lang="hu-HU" dirty="0" smtClean="0"/>
              <a:t>módosított „100-as” kormányrendelet </a:t>
            </a:r>
          </a:p>
          <a:p>
            <a:r>
              <a:rPr lang="hu-HU" dirty="0" smtClean="0"/>
              <a:t>módosított „40-es”, az érettségi vizsga részletes követelményeiről szóló OM rendelet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Esszéválasztás – emelt szint</a:t>
            </a:r>
            <a:endParaRPr lang="hu-HU" dirty="0"/>
          </a:p>
        </p:txBody>
      </p:sp>
      <p:pic>
        <p:nvPicPr>
          <p:cNvPr id="5" name="Kép 4"/>
          <p:cNvPicPr/>
          <p:nvPr/>
        </p:nvPicPr>
        <p:blipFill>
          <a:blip r:embed="rId2" cstate="print"/>
          <a:srcRect l="2867" t="22160" r="17420" b="10773"/>
          <a:stretch>
            <a:fillRect/>
          </a:stretch>
        </p:blipFill>
        <p:spPr bwMode="auto">
          <a:xfrm>
            <a:off x="0" y="1700808"/>
            <a:ext cx="9144000" cy="432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Esszéválasztás</a:t>
            </a:r>
            <a:endParaRPr lang="hu-HU" dirty="0"/>
          </a:p>
        </p:txBody>
      </p:sp>
      <p:pic>
        <p:nvPicPr>
          <p:cNvPr id="5" name="Kép 4"/>
          <p:cNvPicPr/>
          <p:nvPr/>
        </p:nvPicPr>
        <p:blipFill>
          <a:blip r:embed="rId2" cstate="print"/>
          <a:srcRect l="22602" t="36869" r="21058" b="27831"/>
          <a:stretch>
            <a:fillRect/>
          </a:stretch>
        </p:blipFill>
        <p:spPr bwMode="auto">
          <a:xfrm>
            <a:off x="74700" y="1844824"/>
            <a:ext cx="899460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Esszék terjedelme</a:t>
            </a:r>
            <a:endParaRPr lang="hu-HU" dirty="0"/>
          </a:p>
        </p:txBody>
      </p:sp>
      <p:pic>
        <p:nvPicPr>
          <p:cNvPr id="4" name="Kép 3"/>
          <p:cNvPicPr/>
          <p:nvPr/>
        </p:nvPicPr>
        <p:blipFill>
          <a:blip r:embed="rId2" cstate="print"/>
          <a:srcRect l="15436" t="30000" r="15325" b="38627"/>
          <a:stretch>
            <a:fillRect/>
          </a:stretch>
        </p:blipFill>
        <p:spPr bwMode="auto">
          <a:xfrm>
            <a:off x="49898" y="2276872"/>
            <a:ext cx="904420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églalap 4"/>
          <p:cNvSpPr/>
          <p:nvPr/>
        </p:nvSpPr>
        <p:spPr>
          <a:xfrm>
            <a:off x="0" y="3068960"/>
            <a:ext cx="9144000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0" y="4797152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 smtClean="0"/>
              <a:t>Indokolt esetben a kipontozott helyen megkezdett gondolat – rövid feladatoknál 2-3 sorban, hosszú, illetve komplex feladatoknál 4-5 sorban – befejezhető, és az abban szereplő válaszelemek is értékelhetők. </a:t>
            </a:r>
            <a:endParaRPr lang="hu-H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5172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dirty="0" smtClean="0"/>
              <a:t>A dolgozatot </a:t>
            </a:r>
            <a:r>
              <a:rPr lang="hu-HU" b="1" dirty="0" smtClean="0"/>
              <a:t>piros színű tollal kell javítani.</a:t>
            </a:r>
            <a:endParaRPr lang="hu-HU" dirty="0" smtClean="0"/>
          </a:p>
          <a:p>
            <a:r>
              <a:rPr lang="hu-HU" dirty="0" smtClean="0"/>
              <a:t>1. Jó válasz					</a:t>
            </a:r>
            <a:r>
              <a:rPr lang="hu-HU" dirty="0" smtClean="0">
                <a:sym typeface="Wingdings"/>
              </a:rPr>
              <a:t></a:t>
            </a:r>
            <a:endParaRPr lang="hu-HU" dirty="0" smtClean="0"/>
          </a:p>
          <a:p>
            <a:r>
              <a:rPr lang="hu-HU" dirty="0" smtClean="0"/>
              <a:t>2. Hiány(</a:t>
            </a:r>
            <a:r>
              <a:rPr lang="hu-HU" dirty="0" err="1" smtClean="0"/>
              <a:t>osság</a:t>
            </a:r>
            <a:r>
              <a:rPr lang="hu-HU" dirty="0" smtClean="0"/>
              <a:t>)					 	</a:t>
            </a:r>
          </a:p>
          <a:p>
            <a:r>
              <a:rPr lang="hu-HU" dirty="0" smtClean="0"/>
              <a:t>3. Nem tartozik a megoldáshoz,</a:t>
            </a:r>
            <a:br>
              <a:rPr lang="hu-HU" dirty="0" smtClean="0"/>
            </a:br>
            <a:r>
              <a:rPr lang="hu-HU" dirty="0" smtClean="0"/>
              <a:t>túllépi a terjedelmet				[    ]</a:t>
            </a:r>
          </a:p>
          <a:p>
            <a:r>
              <a:rPr lang="hu-HU" dirty="0" smtClean="0"/>
              <a:t>4. Hiba, tartalmi tévedés </a:t>
            </a:r>
            <a:br>
              <a:rPr lang="hu-HU" dirty="0" smtClean="0"/>
            </a:br>
            <a:r>
              <a:rPr lang="hu-HU" dirty="0" smtClean="0"/>
              <a:t>(aláhúzás egy vonallal)	           			 </a:t>
            </a:r>
            <a:r>
              <a:rPr lang="hu-HU" u="sng" dirty="0" smtClean="0"/>
              <a:t>               </a:t>
            </a:r>
            <a:endParaRPr lang="hu-HU" dirty="0" smtClean="0"/>
          </a:p>
          <a:p>
            <a:r>
              <a:rPr lang="hu-HU" dirty="0" smtClean="0"/>
              <a:t>5. Értelmetlen szöveg; </a:t>
            </a:r>
            <a:br>
              <a:rPr lang="hu-HU" dirty="0" smtClean="0"/>
            </a:br>
            <a:r>
              <a:rPr lang="hu-HU" dirty="0" smtClean="0"/>
              <a:t>logikai,  nyelvhelyességi probléma </a:t>
            </a:r>
          </a:p>
          <a:p>
            <a:pPr>
              <a:buNone/>
            </a:pPr>
            <a:r>
              <a:rPr lang="hu-HU" dirty="0" smtClean="0"/>
              <a:t>     (aláhúzás hullámos vonallal) 			 </a:t>
            </a:r>
            <a:r>
              <a:rPr lang="hu-HU" b="1" dirty="0" smtClean="0">
                <a:sym typeface="Symbol"/>
              </a:rPr>
              <a:t></a:t>
            </a:r>
            <a:endParaRPr lang="hu-HU" dirty="0" smtClean="0"/>
          </a:p>
          <a:p>
            <a:r>
              <a:rPr lang="hu-HU" dirty="0" smtClean="0"/>
              <a:t>6. Súlyos helyesírási hiba </a:t>
            </a:r>
            <a:br>
              <a:rPr lang="hu-HU" dirty="0" smtClean="0"/>
            </a:br>
            <a:r>
              <a:rPr lang="hu-HU" dirty="0" smtClean="0"/>
              <a:t>(aláhúzás két vonallal)		</a:t>
            </a:r>
          </a:p>
          <a:p>
            <a:endParaRPr lang="hu-HU" dirty="0" smtClean="0"/>
          </a:p>
          <a:p>
            <a:pPr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dirty="0" smtClean="0"/>
              <a:t>Javítás</a:t>
            </a:r>
            <a:endParaRPr lang="hu-HU" sz="5400" dirty="0"/>
          </a:p>
        </p:txBody>
      </p:sp>
      <p:cxnSp>
        <p:nvCxnSpPr>
          <p:cNvPr id="6" name="Egyenes összekötő 5"/>
          <p:cNvCxnSpPr/>
          <p:nvPr/>
        </p:nvCxnSpPr>
        <p:spPr>
          <a:xfrm>
            <a:off x="6948264" y="6237312"/>
            <a:ext cx="136815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Egyenes összekötő 6"/>
          <p:cNvCxnSpPr/>
          <p:nvPr/>
        </p:nvCxnSpPr>
        <p:spPr>
          <a:xfrm>
            <a:off x="6948264" y="6309320"/>
            <a:ext cx="136815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Kép 7"/>
          <p:cNvPicPr/>
          <p:nvPr/>
        </p:nvPicPr>
        <p:blipFill>
          <a:blip r:embed="rId2" cstate="print">
            <a:duotone>
              <a:prstClr val="black"/>
              <a:schemeClr val="accent1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6876256" y="2276872"/>
            <a:ext cx="474346" cy="4369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517232"/>
          </a:xfrm>
        </p:spPr>
        <p:txBody>
          <a:bodyPr>
            <a:normAutofit/>
          </a:bodyPr>
          <a:lstStyle/>
          <a:p>
            <a:endParaRPr lang="hu-HU" dirty="0" smtClean="0"/>
          </a:p>
          <a:p>
            <a:pPr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dirty="0" smtClean="0"/>
              <a:t>Javítás</a:t>
            </a:r>
            <a:endParaRPr lang="hu-HU" sz="5400" dirty="0"/>
          </a:p>
        </p:txBody>
      </p:sp>
      <p:sp>
        <p:nvSpPr>
          <p:cNvPr id="9" name="Tartalom helye 1"/>
          <p:cNvSpPr txBox="1">
            <a:spLocks/>
          </p:cNvSpPr>
          <p:nvPr/>
        </p:nvSpPr>
        <p:spPr>
          <a:xfrm>
            <a:off x="457200" y="1340768"/>
            <a:ext cx="8229600" cy="478539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hu-HU" sz="28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 tesztfeladatok egyes részeinek megoldásáért járó </a:t>
            </a:r>
            <a:r>
              <a:rPr lang="hu-HU" sz="28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részpontszámokat</a:t>
            </a:r>
            <a:r>
              <a:rPr lang="hu-HU" sz="28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is rá kell írni a dolgozatra!</a:t>
            </a:r>
            <a:endParaRPr lang="hu-HU" sz="40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10" name="Kép 9"/>
          <p:cNvPicPr/>
          <p:nvPr/>
        </p:nvPicPr>
        <p:blipFill>
          <a:blip r:embed="rId2" cstate="print"/>
          <a:srcRect l="15987" t="25494" r="14223" b="13517"/>
          <a:stretch>
            <a:fillRect/>
          </a:stretch>
        </p:blipFill>
        <p:spPr bwMode="auto">
          <a:xfrm>
            <a:off x="323528" y="2420888"/>
            <a:ext cx="8509954" cy="418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dirty="0" smtClean="0"/>
              <a:t>A javítási-értékelési útmutatóban szereplő válaszelemeket kell jó válaszként elfogadni. 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Útmutató:</a:t>
            </a:r>
          </a:p>
          <a:p>
            <a:pPr>
              <a:buNone/>
            </a:pPr>
            <a:r>
              <a:rPr lang="hu-HU" i="1" dirty="0" smtClean="0"/>
              <a:t>A válasz más megfogalmazásban is elfogadható.</a:t>
            </a:r>
          </a:p>
          <a:p>
            <a:pPr>
              <a:buNone/>
            </a:pPr>
            <a:r>
              <a:rPr lang="hu-HU" i="1" dirty="0" smtClean="0"/>
              <a:t>= </a:t>
            </a:r>
            <a:r>
              <a:rPr lang="hu-HU" dirty="0" smtClean="0"/>
              <a:t> minden olyan megoldást el kell fogadni, amely</a:t>
            </a:r>
          </a:p>
          <a:p>
            <a:pPr>
              <a:buNone/>
            </a:pPr>
            <a:r>
              <a:rPr lang="hu-HU" dirty="0" smtClean="0"/>
              <a:t>tartalmilag megegyezik a megadott válasszal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i="1" dirty="0" smtClean="0"/>
              <a:t>Más helyes válasz is elfogadható.</a:t>
            </a:r>
          </a:p>
          <a:p>
            <a:pPr>
              <a:buNone/>
            </a:pPr>
            <a:r>
              <a:rPr lang="hu-HU" i="1" dirty="0" smtClean="0"/>
              <a:t>= </a:t>
            </a:r>
            <a:r>
              <a:rPr lang="hu-HU" dirty="0" smtClean="0"/>
              <a:t>bármely szakmailag helyes válasz elfogadható</a:t>
            </a:r>
          </a:p>
          <a:p>
            <a:endParaRPr lang="hu-HU" dirty="0"/>
          </a:p>
        </p:txBody>
      </p:sp>
      <p:sp>
        <p:nvSpPr>
          <p:cNvPr id="6" name="Cím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</p:spPr>
        <p:txBody>
          <a:bodyPr>
            <a:normAutofit/>
          </a:bodyPr>
          <a:lstStyle/>
          <a:p>
            <a:r>
              <a:rPr lang="hu-HU" sz="5400" dirty="0" smtClean="0"/>
              <a:t>Javítási alapelv</a:t>
            </a:r>
            <a:endParaRPr lang="hu-H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r>
              <a:rPr lang="hu-HU" dirty="0" smtClean="0"/>
              <a:t>válaszelemek száma</a:t>
            </a:r>
          </a:p>
          <a:p>
            <a:r>
              <a:rPr lang="hu-HU" dirty="0" smtClean="0"/>
              <a:t>lexika csak pontos helyesírással</a:t>
            </a:r>
          </a:p>
          <a:p>
            <a:r>
              <a:rPr lang="hu-HU" dirty="0" smtClean="0"/>
              <a:t>„jutalompont” / „büntetőpont” nem adható</a:t>
            </a:r>
          </a:p>
          <a:p>
            <a:r>
              <a:rPr lang="hu-HU" dirty="0" smtClean="0"/>
              <a:t>0,5 pont csak az útmutató alapján adható</a:t>
            </a:r>
          </a:p>
          <a:p>
            <a:r>
              <a:rPr lang="hu-HU" dirty="0" smtClean="0"/>
              <a:t>feladatoknál nem kerekítünk, csak a tesztfeladatok összesítése után</a:t>
            </a:r>
          </a:p>
          <a:p>
            <a:endParaRPr lang="hu-HU" dirty="0" smtClean="0"/>
          </a:p>
          <a:p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endParaRPr lang="hu-HU" dirty="0"/>
          </a:p>
        </p:txBody>
      </p:sp>
      <p:sp>
        <p:nvSpPr>
          <p:cNvPr id="6" name="Cím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</p:spPr>
        <p:txBody>
          <a:bodyPr>
            <a:noAutofit/>
          </a:bodyPr>
          <a:lstStyle/>
          <a:p>
            <a:r>
              <a:rPr lang="hu-HU" sz="4000" dirty="0" smtClean="0"/>
              <a:t>Tesztek javítása –  ami nem változott</a:t>
            </a:r>
            <a:endParaRPr lang="hu-H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Ellátás, Tanár, A Diákok, Elnézést, Kifogá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0"/>
            <a:ext cx="3635896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257800"/>
          </a:xfrm>
        </p:spPr>
        <p:txBody>
          <a:bodyPr>
            <a:normAutofit fontScale="92500"/>
          </a:bodyPr>
          <a:lstStyle/>
          <a:p>
            <a:r>
              <a:rPr lang="hu-HU" dirty="0" smtClean="0"/>
              <a:t>– ha megfelelő számú (2, ill. 3) feladatot oldott meg, de </a:t>
            </a:r>
            <a:br>
              <a:rPr lang="hu-HU" dirty="0" smtClean="0"/>
            </a:br>
            <a:r>
              <a:rPr lang="hu-HU" dirty="0" smtClean="0"/>
              <a:t>a korszakok vagy a feladattípusok tekintetében </a:t>
            </a:r>
            <a:r>
              <a:rPr lang="hu-HU" b="1" dirty="0" smtClean="0"/>
              <a:t>rosszul választott </a:t>
            </a:r>
            <a:r>
              <a:rPr lang="hu-HU" b="1" dirty="0" smtClean="0">
                <a:latin typeface="Arial"/>
                <a:cs typeface="Arial"/>
              </a:rPr>
              <a:t>→ </a:t>
            </a:r>
            <a:r>
              <a:rPr lang="hu-HU" b="1" dirty="0" smtClean="0"/>
              <a:t> </a:t>
            </a:r>
            <a:r>
              <a:rPr lang="hu-HU" dirty="0" smtClean="0"/>
              <a:t>legkisebb pontveszteség</a:t>
            </a:r>
          </a:p>
          <a:p>
            <a:r>
              <a:rPr lang="hu-HU" dirty="0" smtClean="0"/>
              <a:t>– ha </a:t>
            </a:r>
            <a:r>
              <a:rPr lang="hu-HU" b="1" dirty="0" smtClean="0"/>
              <a:t>több </a:t>
            </a:r>
            <a:r>
              <a:rPr lang="hu-HU" dirty="0" smtClean="0"/>
              <a:t>feladatot oldott meg, de </a:t>
            </a:r>
            <a:r>
              <a:rPr lang="hu-HU" b="1" dirty="0" smtClean="0"/>
              <a:t>jelölte választását</a:t>
            </a:r>
            <a:r>
              <a:rPr lang="hu-HU" dirty="0" smtClean="0"/>
              <a:t> </a:t>
            </a:r>
            <a:br>
              <a:rPr lang="hu-HU" dirty="0" smtClean="0"/>
            </a:br>
            <a:r>
              <a:rPr lang="hu-HU" dirty="0" smtClean="0"/>
              <a:t>a táblázatban </a:t>
            </a:r>
            <a:r>
              <a:rPr lang="hu-HU" b="1" dirty="0" smtClean="0">
                <a:latin typeface="Arial"/>
                <a:cs typeface="Arial"/>
              </a:rPr>
              <a:t>→</a:t>
            </a:r>
            <a:r>
              <a:rPr lang="hu-HU" dirty="0" smtClean="0"/>
              <a:t> a megjelölteket kell figyelembe venni;</a:t>
            </a:r>
          </a:p>
          <a:p>
            <a:r>
              <a:rPr lang="hu-HU" dirty="0" smtClean="0"/>
              <a:t>– ha </a:t>
            </a:r>
            <a:r>
              <a:rPr lang="hu-HU" b="1" dirty="0" smtClean="0"/>
              <a:t>több </a:t>
            </a:r>
            <a:r>
              <a:rPr lang="hu-HU" dirty="0" smtClean="0"/>
              <a:t>feladatot oldott meg, de nem </a:t>
            </a:r>
            <a:r>
              <a:rPr lang="hu-HU" b="1" dirty="0" smtClean="0"/>
              <a:t>jelölte választását</a:t>
            </a:r>
            <a:r>
              <a:rPr lang="hu-HU" dirty="0" smtClean="0"/>
              <a:t> a táblázatban </a:t>
            </a:r>
            <a:r>
              <a:rPr lang="hu-HU" b="1" dirty="0" smtClean="0">
                <a:latin typeface="Arial"/>
                <a:cs typeface="Arial"/>
              </a:rPr>
              <a:t>→</a:t>
            </a:r>
            <a:r>
              <a:rPr lang="hu-HU" dirty="0" smtClean="0"/>
              <a:t>  a legkisebb sorszámú megoldott feladattól, a jó választás szabályai alapján emelkedő számsorrendben kell figyelembe venni </a:t>
            </a:r>
            <a:br>
              <a:rPr lang="hu-HU" dirty="0" smtClean="0"/>
            </a:br>
            <a:r>
              <a:rPr lang="hu-HU" dirty="0" smtClean="0"/>
              <a:t>(pl. közép: 13., 16. – emelt: 13., 16., 17.)</a:t>
            </a:r>
          </a:p>
          <a:p>
            <a:endParaRPr lang="hu-HU" dirty="0" smtClean="0"/>
          </a:p>
          <a:p>
            <a:pPr>
              <a:buNone/>
            </a:pPr>
            <a:r>
              <a:rPr lang="hu-HU" b="1" dirty="0" smtClean="0"/>
              <a:t>Minden megkezdett feladat megoldottnak minősül, ha </a:t>
            </a:r>
          </a:p>
          <a:p>
            <a:pPr>
              <a:buNone/>
            </a:pPr>
            <a:r>
              <a:rPr lang="hu-HU" b="1" dirty="0" smtClean="0"/>
              <a:t>a  tanuló nem jelezte egyértelműen ennek ellenkezőjét.</a:t>
            </a:r>
          </a:p>
          <a:p>
            <a:endParaRPr lang="hu-HU" dirty="0" smtClean="0"/>
          </a:p>
          <a:p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endParaRPr lang="hu-HU" dirty="0"/>
          </a:p>
        </p:txBody>
      </p:sp>
      <p:sp>
        <p:nvSpPr>
          <p:cNvPr id="6" name="Cím 2"/>
          <p:cNvSpPr>
            <a:spLocks noGrp="1"/>
          </p:cNvSpPr>
          <p:nvPr>
            <p:ph type="title"/>
          </p:nvPr>
        </p:nvSpPr>
        <p:spPr>
          <a:xfrm>
            <a:off x="395536" y="548680"/>
            <a:ext cx="8507288" cy="1025793"/>
          </a:xfrm>
        </p:spPr>
        <p:txBody>
          <a:bodyPr>
            <a:noAutofit/>
          </a:bodyPr>
          <a:lstStyle/>
          <a:p>
            <a:r>
              <a:rPr lang="hu-HU" sz="4000" dirty="0" smtClean="0"/>
              <a:t>Esszék javítása – rossz feladatválasztás</a:t>
            </a:r>
            <a:endParaRPr lang="hu-HU" sz="4000" dirty="0"/>
          </a:p>
        </p:txBody>
      </p:sp>
      <p:pic>
        <p:nvPicPr>
          <p:cNvPr id="5" name="Kép 4" descr="Ellátás, Tanár, A Diákok, Elnézést, Kifogá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35896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Kép 6" descr="Ellátás, Tanár, A Diákok, Elnézést, Kifogá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0"/>
            <a:ext cx="3635896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Esszék pontozása</a:t>
            </a:r>
            <a:endParaRPr lang="hu-HU" dirty="0"/>
          </a:p>
        </p:txBody>
      </p:sp>
      <p:pic>
        <p:nvPicPr>
          <p:cNvPr id="7" name="Kép 6"/>
          <p:cNvPicPr/>
          <p:nvPr/>
        </p:nvPicPr>
        <p:blipFill>
          <a:blip r:embed="rId2" cstate="print"/>
          <a:srcRect l="19725" t="51919" r="26670" b="26185"/>
          <a:stretch>
            <a:fillRect/>
          </a:stretch>
        </p:blipFill>
        <p:spPr bwMode="auto">
          <a:xfrm>
            <a:off x="179512" y="1700808"/>
            <a:ext cx="877797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Kép 3" descr="Cél, Célzás, Íjászcéltábla, Fókusz, Arrow, S"/>
          <p:cNvPicPr/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3717032"/>
            <a:ext cx="9144000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Rövid esszék pontozása</a:t>
            </a:r>
            <a:endParaRPr lang="hu-HU" dirty="0"/>
          </a:p>
        </p:txBody>
      </p:sp>
      <p:pic>
        <p:nvPicPr>
          <p:cNvPr id="5" name="Kép 4"/>
          <p:cNvPicPr/>
          <p:nvPr/>
        </p:nvPicPr>
        <p:blipFill>
          <a:blip r:embed="rId2" cstate="print"/>
          <a:srcRect l="29217" t="27259" r="17200" b="17831"/>
          <a:stretch>
            <a:fillRect/>
          </a:stretch>
        </p:blipFill>
        <p:spPr bwMode="auto">
          <a:xfrm>
            <a:off x="-1" y="1844824"/>
            <a:ext cx="538053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5"/>
          <p:cNvPicPr/>
          <p:nvPr/>
        </p:nvPicPr>
        <p:blipFill>
          <a:blip r:embed="rId3" cstate="print"/>
          <a:srcRect l="36163" t="23337" r="17530" b="8615"/>
          <a:stretch>
            <a:fillRect/>
          </a:stretch>
        </p:blipFill>
        <p:spPr bwMode="auto">
          <a:xfrm>
            <a:off x="4716017" y="2614968"/>
            <a:ext cx="4384394" cy="362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67544" y="1673424"/>
            <a:ext cx="8435280" cy="518457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u-HU" dirty="0" smtClean="0"/>
              <a:t>JAVASLATOK</a:t>
            </a:r>
          </a:p>
          <a:p>
            <a:r>
              <a:rPr lang="hu-HU" dirty="0" smtClean="0"/>
              <a:t>az írásbeli és a szóbeli arányainak módosítása</a:t>
            </a:r>
          </a:p>
          <a:p>
            <a:r>
              <a:rPr lang="hu-HU" dirty="0" smtClean="0"/>
              <a:t>atlaszhasználat korlátozása</a:t>
            </a:r>
          </a:p>
          <a:p>
            <a:r>
              <a:rPr lang="hu-HU" dirty="0" smtClean="0"/>
              <a:t>az esszék számának és kiválasztásának módosítása</a:t>
            </a:r>
          </a:p>
          <a:p>
            <a:r>
              <a:rPr lang="hu-HU" dirty="0" smtClean="0"/>
              <a:t>az esszéfeladatok javítási útmutatójának módosítása  (pl. műveleti pontok eltörlése, megértés szempont felülvizsgálata, a megszerkesztettség, nyelvhelyesség szempont arányának egységesítése)</a:t>
            </a:r>
          </a:p>
          <a:p>
            <a:r>
              <a:rPr lang="hu-HU" dirty="0" smtClean="0"/>
              <a:t>az esszék terjedelmi korlátainak kis mértékű módosítása</a:t>
            </a:r>
          </a:p>
          <a:p>
            <a:r>
              <a:rPr lang="hu-HU" dirty="0" smtClean="0"/>
              <a:t>az esszéfeladatok javítása során egységes jelölés bevezetése a különböző kompetenciák konkrét tartalmi elemeinek azonosítására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2012. május-júniusi érettségi feladatsorok és az egyes feladatok mérésmetodikai vizsgálata</a:t>
            </a:r>
            <a:endParaRPr lang="hu-HU" dirty="0"/>
          </a:p>
        </p:txBody>
      </p:sp>
      <p:sp>
        <p:nvSpPr>
          <p:cNvPr id="4" name="Ellipszis 3"/>
          <p:cNvSpPr/>
          <p:nvPr/>
        </p:nvSpPr>
        <p:spPr>
          <a:xfrm>
            <a:off x="4067944" y="2060848"/>
            <a:ext cx="1872208" cy="576064"/>
          </a:xfrm>
          <a:prstGeom prst="ellipse">
            <a:avLst/>
          </a:prstGeom>
          <a:solidFill>
            <a:schemeClr val="accent1">
              <a:tint val="100000"/>
              <a:shade val="100000"/>
              <a:satMod val="100000"/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Ellipszis 4"/>
          <p:cNvSpPr/>
          <p:nvPr/>
        </p:nvSpPr>
        <p:spPr>
          <a:xfrm>
            <a:off x="755576" y="2348880"/>
            <a:ext cx="1872208" cy="576064"/>
          </a:xfrm>
          <a:prstGeom prst="ellipse">
            <a:avLst/>
          </a:prstGeom>
          <a:solidFill>
            <a:schemeClr val="accent1">
              <a:tint val="100000"/>
              <a:shade val="100000"/>
              <a:satMod val="100000"/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Ellipszis 5"/>
          <p:cNvSpPr/>
          <p:nvPr/>
        </p:nvSpPr>
        <p:spPr>
          <a:xfrm>
            <a:off x="1259632" y="2780928"/>
            <a:ext cx="2088232" cy="576064"/>
          </a:xfrm>
          <a:prstGeom prst="ellipse">
            <a:avLst/>
          </a:prstGeom>
          <a:solidFill>
            <a:schemeClr val="accent1">
              <a:tint val="100000"/>
              <a:shade val="100000"/>
              <a:satMod val="100000"/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/>
          <p:cNvSpPr/>
          <p:nvPr/>
        </p:nvSpPr>
        <p:spPr>
          <a:xfrm>
            <a:off x="3563888" y="3212976"/>
            <a:ext cx="3096344" cy="576064"/>
          </a:xfrm>
          <a:prstGeom prst="ellipse">
            <a:avLst/>
          </a:prstGeom>
          <a:solidFill>
            <a:schemeClr val="accent1">
              <a:tint val="100000"/>
              <a:shade val="100000"/>
              <a:satMod val="100000"/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Ellipszis 7"/>
          <p:cNvSpPr/>
          <p:nvPr/>
        </p:nvSpPr>
        <p:spPr>
          <a:xfrm>
            <a:off x="2267744" y="4653136"/>
            <a:ext cx="2520280" cy="576064"/>
          </a:xfrm>
          <a:prstGeom prst="ellipse">
            <a:avLst/>
          </a:prstGeom>
          <a:solidFill>
            <a:schemeClr val="accent1">
              <a:tint val="100000"/>
              <a:shade val="100000"/>
              <a:satMod val="100000"/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Ellipszis 8"/>
          <p:cNvSpPr/>
          <p:nvPr/>
        </p:nvSpPr>
        <p:spPr>
          <a:xfrm>
            <a:off x="5652120" y="5517232"/>
            <a:ext cx="2664296" cy="576064"/>
          </a:xfrm>
          <a:prstGeom prst="ellipse">
            <a:avLst/>
          </a:prstGeom>
          <a:solidFill>
            <a:schemeClr val="accent1">
              <a:tint val="100000"/>
              <a:shade val="100000"/>
              <a:satMod val="100000"/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Hosszú esszék pontozása</a:t>
            </a:r>
            <a:endParaRPr lang="hu-HU" dirty="0"/>
          </a:p>
        </p:txBody>
      </p:sp>
      <p:pic>
        <p:nvPicPr>
          <p:cNvPr id="7" name="Kép 6"/>
          <p:cNvPicPr/>
          <p:nvPr/>
        </p:nvPicPr>
        <p:blipFill>
          <a:blip r:embed="rId2" cstate="print"/>
          <a:srcRect l="35084" t="23928" r="26670" b="11287"/>
          <a:stretch>
            <a:fillRect/>
          </a:stretch>
        </p:blipFill>
        <p:spPr bwMode="auto">
          <a:xfrm>
            <a:off x="-1" y="1412776"/>
            <a:ext cx="5716645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Kép 7"/>
          <p:cNvPicPr/>
          <p:nvPr/>
        </p:nvPicPr>
        <p:blipFill>
          <a:blip r:embed="rId3" cstate="print"/>
          <a:srcRect l="45204" t="28435" r="30753" b="9008"/>
          <a:stretch>
            <a:fillRect/>
          </a:stretch>
        </p:blipFill>
        <p:spPr bwMode="auto">
          <a:xfrm>
            <a:off x="5471592" y="1485776"/>
            <a:ext cx="3672408" cy="5372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Komplex esszék</a:t>
            </a:r>
            <a:br>
              <a:rPr lang="hu-HU" dirty="0" smtClean="0"/>
            </a:br>
            <a:r>
              <a:rPr lang="hu-HU" dirty="0" smtClean="0"/>
              <a:t>pontozása</a:t>
            </a:r>
            <a:endParaRPr lang="hu-HU" dirty="0"/>
          </a:p>
        </p:txBody>
      </p:sp>
      <p:pic>
        <p:nvPicPr>
          <p:cNvPr id="4" name="Kép 3"/>
          <p:cNvPicPr/>
          <p:nvPr/>
        </p:nvPicPr>
        <p:blipFill>
          <a:blip r:embed="rId2" cstate="print"/>
          <a:srcRect l="11099" t="21219" r="56515" b="7901"/>
          <a:stretch>
            <a:fillRect/>
          </a:stretch>
        </p:blipFill>
        <p:spPr bwMode="auto">
          <a:xfrm>
            <a:off x="3599384" y="0"/>
            <a:ext cx="5544616" cy="682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r>
              <a:rPr lang="hu-HU" dirty="0" smtClean="0"/>
              <a:t>feladatoknál nem kerekítünk, csak az esszéfeladatok összesítése után</a:t>
            </a:r>
          </a:p>
          <a:p>
            <a:endParaRPr lang="hu-HU" dirty="0" smtClean="0"/>
          </a:p>
          <a:p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endParaRPr lang="hu-HU" dirty="0"/>
          </a:p>
        </p:txBody>
      </p:sp>
      <p:sp>
        <p:nvSpPr>
          <p:cNvPr id="6" name="Cím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507288" cy="1143000"/>
          </a:xfrm>
        </p:spPr>
        <p:txBody>
          <a:bodyPr>
            <a:noAutofit/>
          </a:bodyPr>
          <a:lstStyle/>
          <a:p>
            <a:r>
              <a:rPr lang="hu-HU" sz="4000" dirty="0" smtClean="0"/>
              <a:t>Esszék pontozása –  ami nem változott</a:t>
            </a:r>
            <a:endParaRPr lang="hu-H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hu-HU" b="1" dirty="0" smtClean="0"/>
              <a:t>2 pont: </a:t>
            </a:r>
            <a:r>
              <a:rPr lang="hu-HU" dirty="0" smtClean="0"/>
              <a:t>az </a:t>
            </a:r>
            <a:r>
              <a:rPr lang="hu-HU" i="1" dirty="0" smtClean="0"/>
              <a:t>Eseményeket alakító tényezők… </a:t>
            </a:r>
            <a:r>
              <a:rPr lang="hu-HU" dirty="0" smtClean="0"/>
              <a:t>és az </a:t>
            </a:r>
            <a:r>
              <a:rPr lang="hu-HU" i="1" dirty="0" smtClean="0"/>
              <a:t>Ismeretszerzés, a források használata </a:t>
            </a:r>
            <a:r>
              <a:rPr lang="hu-HU" dirty="0" smtClean="0"/>
              <a:t>szempontokra adható pontok legalább felét megszerezte</a:t>
            </a:r>
          </a:p>
          <a:p>
            <a:r>
              <a:rPr lang="hu-HU" b="1" dirty="0" smtClean="0"/>
              <a:t>1 pont: </a:t>
            </a:r>
            <a:r>
              <a:rPr lang="hu-HU" dirty="0" smtClean="0"/>
              <a:t>az </a:t>
            </a:r>
            <a:r>
              <a:rPr lang="hu-HU" i="1" dirty="0" smtClean="0"/>
              <a:t>Eseményeket alakító tényezők… </a:t>
            </a:r>
            <a:r>
              <a:rPr lang="hu-HU" dirty="0" smtClean="0"/>
              <a:t>és az </a:t>
            </a:r>
            <a:r>
              <a:rPr lang="hu-HU" i="1" dirty="0" smtClean="0"/>
              <a:t>Ismeretszerzés, a források használata </a:t>
            </a:r>
            <a:r>
              <a:rPr lang="hu-HU" dirty="0" smtClean="0"/>
              <a:t>szempontokra adható pontoknak kevesebb mint a felét szerezte meg, de szerzett 1 pontot</a:t>
            </a:r>
          </a:p>
          <a:p>
            <a:r>
              <a:rPr lang="hu-HU" b="1" dirty="0" smtClean="0"/>
              <a:t>0 pont: </a:t>
            </a:r>
            <a:r>
              <a:rPr lang="hu-HU" dirty="0" smtClean="0"/>
              <a:t>ha erre a két szempontra nem szerzett pontot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FELADATMEGÉRTÉS = 0 </a:t>
            </a:r>
            <a:r>
              <a:rPr lang="hu-HU" dirty="0" smtClean="0">
                <a:latin typeface="Arial"/>
                <a:cs typeface="Arial"/>
              </a:rPr>
              <a:t>→</a:t>
            </a:r>
            <a:r>
              <a:rPr lang="hu-HU" dirty="0" smtClean="0"/>
              <a:t> ÖSSZPONTSZÁM = 0 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Feladatmegértés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95536" y="1600200"/>
            <a:ext cx="8748464" cy="4997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dirty="0" smtClean="0"/>
              <a:t>Elemek jelölése: „</a:t>
            </a:r>
            <a:r>
              <a:rPr lang="hu-HU" b="1" dirty="0" smtClean="0"/>
              <a:t>T</a:t>
            </a:r>
            <a:r>
              <a:rPr lang="hu-HU" dirty="0" smtClean="0"/>
              <a:t>”</a:t>
            </a:r>
          </a:p>
          <a:p>
            <a:pPr>
              <a:buNone/>
            </a:pPr>
            <a:r>
              <a:rPr lang="hu-HU" b="1" dirty="0" smtClean="0"/>
              <a:t>rövid esszé: </a:t>
            </a:r>
            <a:r>
              <a:rPr lang="hu-HU" dirty="0" smtClean="0"/>
              <a:t>T = tér + idő </a:t>
            </a:r>
          </a:p>
          <a:p>
            <a:pPr>
              <a:buNone/>
            </a:pPr>
            <a:r>
              <a:rPr lang="hu-HU" b="1" dirty="0" smtClean="0"/>
              <a:t>hosszú esszé: </a:t>
            </a:r>
            <a:r>
              <a:rPr lang="hu-HU" dirty="0" smtClean="0"/>
              <a:t>T1 = idő, T2 = tér</a:t>
            </a:r>
          </a:p>
          <a:p>
            <a:pPr>
              <a:buNone/>
            </a:pPr>
            <a:r>
              <a:rPr lang="hu-HU" b="1" dirty="0" smtClean="0"/>
              <a:t>komplex esszé</a:t>
            </a:r>
          </a:p>
          <a:p>
            <a:pPr>
              <a:buNone/>
            </a:pPr>
            <a:r>
              <a:rPr lang="hu-HU" b="1" dirty="0" smtClean="0"/>
              <a:t>korszakokon átívelő: </a:t>
            </a:r>
            <a:r>
              <a:rPr lang="hu-HU" dirty="0" smtClean="0"/>
              <a:t>T1 = idő, T2 = tér, T3 = idő </a:t>
            </a:r>
            <a:r>
              <a:rPr lang="hu-HU" i="1" dirty="0" smtClean="0"/>
              <a:t>vagy</a:t>
            </a:r>
            <a:r>
              <a:rPr lang="hu-HU" dirty="0" smtClean="0"/>
              <a:t> tér</a:t>
            </a:r>
          </a:p>
          <a:p>
            <a:pPr>
              <a:buNone/>
            </a:pPr>
            <a:r>
              <a:rPr lang="hu-HU" b="1" dirty="0" smtClean="0"/>
              <a:t>összehasonlító: 	</a:t>
            </a:r>
            <a:r>
              <a:rPr lang="hu-HU" dirty="0" smtClean="0"/>
              <a:t>T1 = idő </a:t>
            </a:r>
            <a:r>
              <a:rPr lang="hu-HU" i="1" dirty="0" smtClean="0"/>
              <a:t>(egyik téma)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			T2 = idő </a:t>
            </a:r>
            <a:r>
              <a:rPr lang="hu-HU" i="1" dirty="0" smtClean="0"/>
              <a:t>(másik téma)  </a:t>
            </a:r>
          </a:p>
          <a:p>
            <a:pPr>
              <a:buNone/>
            </a:pPr>
            <a:r>
              <a:rPr lang="hu-HU" dirty="0" smtClean="0"/>
              <a:t>				T3 = tér </a:t>
            </a:r>
            <a:r>
              <a:rPr lang="hu-HU" i="1" dirty="0" smtClean="0"/>
              <a:t>(egyik téma) </a:t>
            </a:r>
          </a:p>
          <a:p>
            <a:pPr>
              <a:buNone/>
            </a:pPr>
            <a:r>
              <a:rPr lang="hu-HU" i="1" dirty="0" smtClean="0"/>
              <a:t>				</a:t>
            </a:r>
            <a:r>
              <a:rPr lang="hu-HU" dirty="0" smtClean="0"/>
              <a:t>T4= tér </a:t>
            </a:r>
            <a:r>
              <a:rPr lang="hu-HU" i="1" dirty="0" smtClean="0"/>
              <a:t>(másik téma) </a:t>
            </a:r>
            <a:endParaRPr lang="hu-HU" dirty="0" smtClean="0"/>
          </a:p>
          <a:p>
            <a:pPr>
              <a:buNone/>
            </a:pPr>
            <a:r>
              <a:rPr lang="hu-HU" dirty="0" smtClean="0"/>
              <a:t>Az útmutatóban sokszor pl. szerepel </a:t>
            </a:r>
          </a:p>
          <a:p>
            <a:pPr>
              <a:buNone/>
            </a:pPr>
            <a:r>
              <a:rPr lang="hu-HU" dirty="0" smtClean="0"/>
              <a:t>				= Más helyes megoldás is pontot ér!</a:t>
            </a:r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Tájékozódás térben és időben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95536" y="1600200"/>
            <a:ext cx="8748464" cy="4997152"/>
          </a:xfrm>
        </p:spPr>
        <p:txBody>
          <a:bodyPr>
            <a:normAutofit/>
          </a:bodyPr>
          <a:lstStyle/>
          <a:p>
            <a:r>
              <a:rPr lang="hu-HU" b="1" dirty="0" smtClean="0"/>
              <a:t>2 pont </a:t>
            </a:r>
            <a:r>
              <a:rPr lang="hu-HU" dirty="0" smtClean="0"/>
              <a:t>= megadott számú helyes elem</a:t>
            </a:r>
            <a:br>
              <a:rPr lang="hu-HU" dirty="0" smtClean="0"/>
            </a:br>
            <a:endParaRPr lang="hu-HU" dirty="0" smtClean="0"/>
          </a:p>
          <a:p>
            <a:r>
              <a:rPr lang="hu-HU" b="1" dirty="0" smtClean="0"/>
              <a:t>1 pont </a:t>
            </a:r>
            <a:r>
              <a:rPr lang="hu-HU" dirty="0" smtClean="0"/>
              <a:t>= a megadott számú elem fele hiányzik/hibás</a:t>
            </a:r>
            <a:br>
              <a:rPr lang="hu-HU" dirty="0" smtClean="0"/>
            </a:br>
            <a:endParaRPr lang="hu-HU" dirty="0" smtClean="0"/>
          </a:p>
          <a:p>
            <a:r>
              <a:rPr lang="hu-HU" b="1" dirty="0" smtClean="0"/>
              <a:t>0 pont </a:t>
            </a:r>
            <a:r>
              <a:rPr lang="hu-HU" dirty="0" smtClean="0"/>
              <a:t>= nincs/hibás térbeli és/vagy időbeli elem</a:t>
            </a:r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Tájékozódás térben és időben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Globe, Föld, Régi Földgömb"/>
          <p:cNvPicPr/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20000"/>
          </a:blip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95536" y="1600200"/>
            <a:ext cx="8748464" cy="4997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dirty="0" smtClean="0"/>
              <a:t>Helyes elemek jelölése</a:t>
            </a:r>
          </a:p>
          <a:p>
            <a:pPr>
              <a:buNone/>
            </a:pPr>
            <a:endParaRPr lang="hu-HU" sz="5400" i="1" dirty="0" smtClean="0">
              <a:solidFill>
                <a:srgbClr val="FF0000"/>
              </a:solidFill>
              <a:sym typeface="Wingdings"/>
            </a:endParaRPr>
          </a:p>
          <a:p>
            <a:pPr>
              <a:buNone/>
            </a:pPr>
            <a:r>
              <a:rPr lang="hu-HU" sz="5400" i="1" dirty="0" smtClean="0">
                <a:solidFill>
                  <a:srgbClr val="FF0000"/>
                </a:solidFill>
                <a:sym typeface="Wingdings"/>
              </a:rPr>
              <a:t></a:t>
            </a:r>
            <a:r>
              <a:rPr lang="hu-HU" sz="5400" i="1" dirty="0" err="1" smtClean="0">
                <a:solidFill>
                  <a:srgbClr val="FF0000"/>
                </a:solidFill>
              </a:rPr>
              <a:t>Tidő</a:t>
            </a:r>
            <a:endParaRPr lang="hu-HU" sz="5400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hu-HU" sz="5400" i="1" dirty="0" smtClean="0">
              <a:solidFill>
                <a:srgbClr val="FF0000"/>
              </a:solidFill>
              <a:sym typeface="Wingdings"/>
            </a:endParaRPr>
          </a:p>
          <a:p>
            <a:pPr>
              <a:buNone/>
            </a:pPr>
            <a:r>
              <a:rPr lang="hu-HU" sz="5400" i="1" dirty="0" smtClean="0">
                <a:solidFill>
                  <a:srgbClr val="FF0000"/>
                </a:solidFill>
                <a:sym typeface="Wingdings"/>
              </a:rPr>
              <a:t></a:t>
            </a:r>
            <a:r>
              <a:rPr lang="hu-HU" sz="5400" i="1" dirty="0" err="1" smtClean="0">
                <a:solidFill>
                  <a:srgbClr val="FF0000"/>
                </a:solidFill>
              </a:rPr>
              <a:t>Ttér</a:t>
            </a:r>
            <a:endParaRPr lang="hu-HU" sz="5400" i="1" dirty="0" smtClean="0">
              <a:solidFill>
                <a:srgbClr val="FF0000"/>
              </a:solidFill>
            </a:endParaRPr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Tájékozódás térben és időben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95536" y="1600200"/>
            <a:ext cx="8748464" cy="4997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dirty="0" smtClean="0"/>
              <a:t>Elemek jelölése: „</a:t>
            </a:r>
            <a:r>
              <a:rPr lang="hu-HU" b="1" dirty="0" smtClean="0"/>
              <a:t>K</a:t>
            </a:r>
            <a:r>
              <a:rPr lang="hu-HU" dirty="0" smtClean="0"/>
              <a:t>”</a:t>
            </a:r>
          </a:p>
          <a:p>
            <a:pPr>
              <a:buNone/>
            </a:pPr>
            <a:endParaRPr lang="hu-HU" b="1" dirty="0" smtClean="0"/>
          </a:p>
          <a:p>
            <a:pPr>
              <a:buNone/>
            </a:pPr>
            <a:r>
              <a:rPr lang="hu-HU" b="1" dirty="0" smtClean="0"/>
              <a:t>rövid esszé:  </a:t>
            </a:r>
            <a:r>
              <a:rPr lang="hu-HU" dirty="0" smtClean="0"/>
              <a:t>K1 = ált. és konkrét történelmi fogalmak</a:t>
            </a:r>
          </a:p>
          <a:p>
            <a:pPr>
              <a:buNone/>
            </a:pPr>
            <a:r>
              <a:rPr lang="hu-HU" dirty="0" smtClean="0"/>
              <a:t>			  K2 = kommunikáció</a:t>
            </a:r>
          </a:p>
          <a:p>
            <a:pPr>
              <a:buNone/>
            </a:pPr>
            <a:endParaRPr lang="hu-HU" b="1" dirty="0" smtClean="0"/>
          </a:p>
          <a:p>
            <a:pPr>
              <a:buNone/>
            </a:pPr>
            <a:r>
              <a:rPr lang="hu-HU" b="1" dirty="0" smtClean="0"/>
              <a:t>hosszú esszé és komplex esszé:</a:t>
            </a:r>
          </a:p>
          <a:p>
            <a:pPr>
              <a:buNone/>
            </a:pPr>
            <a:r>
              <a:rPr lang="hu-HU" b="1" dirty="0" smtClean="0"/>
              <a:t> 			  </a:t>
            </a:r>
            <a:r>
              <a:rPr lang="hu-HU" dirty="0" smtClean="0"/>
              <a:t>K1 = általános történelmi fogalmak</a:t>
            </a:r>
          </a:p>
          <a:p>
            <a:pPr>
              <a:buNone/>
            </a:pPr>
            <a:r>
              <a:rPr lang="hu-HU" dirty="0" smtClean="0"/>
              <a:t>			  K2 = konkrét történelmi fogalmak</a:t>
            </a:r>
          </a:p>
          <a:p>
            <a:pPr>
              <a:buNone/>
            </a:pPr>
            <a:r>
              <a:rPr lang="hu-HU" dirty="0" smtClean="0"/>
              <a:t>			  K3 = kommunikáció</a:t>
            </a:r>
          </a:p>
          <a:p>
            <a:pPr>
              <a:buNone/>
            </a:pPr>
            <a:r>
              <a:rPr lang="hu-HU" dirty="0" smtClean="0"/>
              <a:t>A szaknyelvnél az útmutatóban sokszor </a:t>
            </a:r>
            <a:r>
              <a:rPr lang="hu-HU" i="1" dirty="0" smtClean="0"/>
              <a:t>pl. </a:t>
            </a:r>
            <a:r>
              <a:rPr lang="hu-HU" dirty="0" smtClean="0"/>
              <a:t>szerepel </a:t>
            </a:r>
          </a:p>
          <a:p>
            <a:pPr>
              <a:buNone/>
            </a:pPr>
            <a:r>
              <a:rPr lang="hu-HU" dirty="0" smtClean="0"/>
              <a:t>				= Más helyes megoldás is pontot ér!</a:t>
            </a:r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Kommunikáció, a szaknyelv alkalmazása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b="1" dirty="0" smtClean="0"/>
              <a:t>2 pont: </a:t>
            </a:r>
            <a:r>
              <a:rPr lang="hu-HU" dirty="0" smtClean="0"/>
              <a:t>legalább három szakszerűen használt fogalom </a:t>
            </a:r>
            <a:r>
              <a:rPr lang="hu-HU" i="1" dirty="0" smtClean="0"/>
              <a:t>(az elvárt négyből)</a:t>
            </a:r>
            <a:br>
              <a:rPr lang="hu-HU" i="1" dirty="0" smtClean="0"/>
            </a:br>
            <a:endParaRPr lang="hu-HU" i="1" dirty="0" smtClean="0"/>
          </a:p>
          <a:p>
            <a:r>
              <a:rPr lang="hu-HU" b="1" dirty="0" smtClean="0"/>
              <a:t>1 pont: </a:t>
            </a:r>
            <a:r>
              <a:rPr lang="hu-HU" dirty="0" smtClean="0"/>
              <a:t>egy vagy két szakszerűen használt fogalom </a:t>
            </a:r>
            <a:br>
              <a:rPr lang="hu-HU" dirty="0" smtClean="0"/>
            </a:br>
            <a:endParaRPr lang="hu-HU" dirty="0" smtClean="0"/>
          </a:p>
          <a:p>
            <a:r>
              <a:rPr lang="hu-HU" b="1" dirty="0" smtClean="0"/>
              <a:t>0 pont: </a:t>
            </a:r>
            <a:r>
              <a:rPr lang="hu-HU" dirty="0" smtClean="0"/>
              <a:t>nincs szakszerűen használt fogalom 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szaknyelv alkalmazása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https://www.nyest.hu/media/hetedik-osztalyban-tanito-magyartanarok-szohasznalata.png?large"/>
          <p:cNvPicPr/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20000"/>
          </a:blip>
          <a:srcRect l="12033" t="15081" r="6829" b="13457"/>
          <a:stretch>
            <a:fillRect/>
          </a:stretch>
        </p:blipFill>
        <p:spPr bwMode="auto">
          <a:xfrm>
            <a:off x="179512" y="1484784"/>
            <a:ext cx="878497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95536" y="1600200"/>
            <a:ext cx="8748464" cy="4997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dirty="0" smtClean="0"/>
              <a:t>Helyes elemek jelölése</a:t>
            </a:r>
          </a:p>
          <a:p>
            <a:pPr>
              <a:buNone/>
            </a:pPr>
            <a:r>
              <a:rPr lang="hu-HU" sz="6600" i="1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hu-HU" sz="6600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hu-HU" sz="5400" i="1" dirty="0" smtClean="0">
              <a:solidFill>
                <a:srgbClr val="FF0000"/>
              </a:solidFill>
              <a:sym typeface="Wingdings"/>
            </a:endParaRPr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szaknyelv alkalmazása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tematika</a:t>
            </a:r>
          </a:p>
          <a:p>
            <a:r>
              <a:rPr lang="hu-HU" dirty="0" smtClean="0"/>
              <a:t>a vizsgán használható segédeszközök</a:t>
            </a:r>
          </a:p>
          <a:p>
            <a:r>
              <a:rPr lang="hu-HU" dirty="0" smtClean="0"/>
              <a:t>vizsgaszerkezet</a:t>
            </a:r>
          </a:p>
          <a:p>
            <a:r>
              <a:rPr lang="hu-HU" dirty="0" smtClean="0"/>
              <a:t>feladattípusok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Változások a </a:t>
            </a:r>
            <a:r>
              <a:rPr lang="hu-HU" dirty="0" err="1" smtClean="0"/>
              <a:t>történelemérettségiben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b="1" dirty="0" smtClean="0"/>
              <a:t>2 pont: </a:t>
            </a:r>
            <a:r>
              <a:rPr lang="hu-HU" dirty="0" smtClean="0"/>
              <a:t>értelmes mondatok, logikusan szerkesztett szöveg, nincs egynél több súlyos nyelvhelyességi /  helyesírási hiba</a:t>
            </a:r>
            <a:r>
              <a:rPr lang="hu-HU" i="1" dirty="0" smtClean="0"/>
              <a:t/>
            </a:r>
            <a:br>
              <a:rPr lang="hu-HU" i="1" dirty="0" smtClean="0"/>
            </a:br>
            <a:endParaRPr lang="hu-HU" i="1" dirty="0" smtClean="0"/>
          </a:p>
          <a:p>
            <a:r>
              <a:rPr lang="hu-HU" b="1" dirty="0" smtClean="0"/>
              <a:t>1 pont: </a:t>
            </a:r>
            <a:r>
              <a:rPr lang="hu-HU" dirty="0" smtClean="0"/>
              <a:t>rosszul szerkesztett szöveg </a:t>
            </a:r>
            <a:r>
              <a:rPr lang="hu-HU" i="1" dirty="0" smtClean="0"/>
              <a:t>vagy</a:t>
            </a:r>
            <a:r>
              <a:rPr lang="hu-HU" dirty="0" smtClean="0"/>
              <a:t> </a:t>
            </a:r>
            <a:br>
              <a:rPr lang="hu-HU" dirty="0" smtClean="0"/>
            </a:br>
            <a:r>
              <a:rPr lang="hu-HU" dirty="0" smtClean="0"/>
              <a:t>több nyelvhelyességi / helyesírási hiba</a:t>
            </a:r>
            <a:br>
              <a:rPr lang="hu-HU" dirty="0" smtClean="0"/>
            </a:br>
            <a:endParaRPr lang="hu-HU" dirty="0" smtClean="0"/>
          </a:p>
          <a:p>
            <a:r>
              <a:rPr lang="hu-HU" b="1" dirty="0" smtClean="0"/>
              <a:t>0 pont: </a:t>
            </a:r>
            <a:r>
              <a:rPr lang="hu-HU" dirty="0" smtClean="0"/>
              <a:t>szavakból álló vázlat </a:t>
            </a:r>
            <a:r>
              <a:rPr lang="hu-HU" i="1" dirty="0" smtClean="0"/>
              <a:t>vagy</a:t>
            </a:r>
            <a:r>
              <a:rPr lang="hu-HU" dirty="0" smtClean="0"/>
              <a:t> </a:t>
            </a:r>
            <a:br>
              <a:rPr lang="hu-HU" dirty="0" smtClean="0"/>
            </a:br>
            <a:r>
              <a:rPr lang="hu-HU" dirty="0" smtClean="0"/>
              <a:t>sok súlyos nyelvhelyességi</a:t>
            </a:r>
            <a:r>
              <a:rPr lang="hu-HU" b="1" dirty="0" smtClean="0"/>
              <a:t> </a:t>
            </a:r>
            <a:r>
              <a:rPr lang="hu-HU" dirty="0" smtClean="0"/>
              <a:t>és  helyesírási hiba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Kommunikáció (szövegalkotás, nyelvhelyesség)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Ismeretszerzés, a források használata.</a:t>
            </a:r>
            <a:br>
              <a:rPr lang="hu-HU" dirty="0" smtClean="0"/>
            </a:br>
            <a:r>
              <a:rPr lang="hu-HU" dirty="0" smtClean="0"/>
              <a:t>Eseményeket alakító tényezők feltárása, </a:t>
            </a:r>
            <a:br>
              <a:rPr lang="hu-HU" dirty="0" smtClean="0"/>
            </a:br>
            <a:r>
              <a:rPr lang="hu-HU" dirty="0" smtClean="0"/>
              <a:t>kritikai és problémaközpontú gondolkodás</a:t>
            </a:r>
            <a:endParaRPr lang="hu-HU" dirty="0"/>
          </a:p>
        </p:txBody>
      </p:sp>
      <p:pic>
        <p:nvPicPr>
          <p:cNvPr id="4" name="Kép 3"/>
          <p:cNvPicPr/>
          <p:nvPr/>
        </p:nvPicPr>
        <p:blipFill>
          <a:blip r:embed="rId2" cstate="print"/>
          <a:srcRect l="13782" t="19213" r="29438" b="10266"/>
          <a:stretch>
            <a:fillRect/>
          </a:stretch>
        </p:blipFill>
        <p:spPr bwMode="auto">
          <a:xfrm>
            <a:off x="899592" y="1556792"/>
            <a:ext cx="7128792" cy="5149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Ismeretszerzés, a források használata.</a:t>
            </a:r>
            <a:br>
              <a:rPr lang="hu-HU" dirty="0" smtClean="0"/>
            </a:br>
            <a:r>
              <a:rPr lang="hu-HU" dirty="0" smtClean="0"/>
              <a:t>Eseményeket alakító tényezők feltárása, </a:t>
            </a:r>
            <a:br>
              <a:rPr lang="hu-HU" dirty="0" smtClean="0"/>
            </a:br>
            <a:r>
              <a:rPr lang="hu-HU" dirty="0" smtClean="0"/>
              <a:t>kritikai és problémaközpontú gondolkodás</a:t>
            </a:r>
            <a:endParaRPr lang="hu-HU" dirty="0"/>
          </a:p>
        </p:txBody>
      </p:sp>
      <p:sp>
        <p:nvSpPr>
          <p:cNvPr id="5" name="Tartalom helye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hu-HU" dirty="0" smtClean="0"/>
              <a:t>Elemek jelölése: 	„</a:t>
            </a:r>
            <a:r>
              <a:rPr lang="hu-HU" b="1" dirty="0" smtClean="0"/>
              <a:t>F</a:t>
            </a:r>
            <a:r>
              <a:rPr lang="hu-HU" dirty="0" smtClean="0"/>
              <a:t>”	 „</a:t>
            </a:r>
            <a:r>
              <a:rPr lang="hu-HU" b="1" dirty="0" smtClean="0"/>
              <a:t>E</a:t>
            </a:r>
            <a:r>
              <a:rPr lang="hu-HU" dirty="0" smtClean="0"/>
              <a:t>”</a:t>
            </a:r>
          </a:p>
          <a:p>
            <a:pPr>
              <a:buNone/>
            </a:pPr>
            <a:endParaRPr lang="hu-HU" b="1" dirty="0" smtClean="0"/>
          </a:p>
          <a:p>
            <a:pPr>
              <a:buNone/>
            </a:pPr>
            <a:r>
              <a:rPr lang="hu-HU" dirty="0" smtClean="0"/>
              <a:t>Az elemek két részből állnak: </a:t>
            </a:r>
            <a:r>
              <a:rPr lang="hu-HU" b="1" dirty="0" smtClean="0"/>
              <a:t>rögzítés + megállapítás</a:t>
            </a:r>
            <a:r>
              <a:rPr lang="hu-HU" dirty="0" smtClean="0"/>
              <a:t> </a:t>
            </a:r>
          </a:p>
          <a:p>
            <a:pPr>
              <a:buNone/>
            </a:pPr>
            <a:endParaRPr lang="hu-HU" dirty="0" smtClean="0"/>
          </a:p>
          <a:p>
            <a:r>
              <a:rPr lang="hu-HU" dirty="0" smtClean="0"/>
              <a:t>egy tény + egy ahhoz kapcsolódó ok, következmény,  </a:t>
            </a:r>
            <a:br>
              <a:rPr lang="hu-HU" dirty="0" smtClean="0"/>
            </a:br>
            <a:r>
              <a:rPr lang="hu-HU" dirty="0" smtClean="0"/>
              <a:t>                       jelentőség, egyéb összefüggés stb.</a:t>
            </a:r>
          </a:p>
          <a:p>
            <a:r>
              <a:rPr lang="hu-HU" dirty="0" smtClean="0"/>
              <a:t>rögzítés = </a:t>
            </a:r>
            <a:r>
              <a:rPr lang="hu-HU" dirty="0" err="1" smtClean="0"/>
              <a:t>max</a:t>
            </a:r>
            <a:r>
              <a:rPr lang="hu-HU" dirty="0" smtClean="0"/>
              <a:t>. </a:t>
            </a:r>
            <a:r>
              <a:rPr lang="pt-BR" dirty="0" smtClean="0"/>
              <a:t>1</a:t>
            </a:r>
            <a:r>
              <a:rPr lang="hu-HU" dirty="0" smtClean="0"/>
              <a:t> pont</a:t>
            </a:r>
          </a:p>
          <a:p>
            <a:r>
              <a:rPr lang="pt-BR" dirty="0" smtClean="0"/>
              <a:t>megállapítás</a:t>
            </a:r>
            <a:r>
              <a:rPr lang="hu-HU" dirty="0" smtClean="0"/>
              <a:t> = </a:t>
            </a:r>
            <a:r>
              <a:rPr lang="hu-HU" dirty="0" err="1" smtClean="0"/>
              <a:t>max</a:t>
            </a:r>
            <a:r>
              <a:rPr lang="hu-HU" dirty="0" smtClean="0"/>
              <a:t>. </a:t>
            </a:r>
            <a:r>
              <a:rPr lang="pt-BR" dirty="0" smtClean="0"/>
              <a:t>2 pont </a:t>
            </a:r>
            <a:endParaRPr lang="hu-HU" dirty="0" smtClean="0"/>
          </a:p>
          <a:p>
            <a:pPr>
              <a:buNone/>
            </a:pPr>
            <a:r>
              <a:rPr lang="hu-HU" dirty="0" smtClean="0"/>
              <a:t>A zárójelben </a:t>
            </a:r>
            <a:r>
              <a:rPr lang="hu-HU" i="1" dirty="0" smtClean="0"/>
              <a:t>pl.</a:t>
            </a:r>
            <a:r>
              <a:rPr lang="hu-HU" dirty="0" smtClean="0"/>
              <a:t> = a </a:t>
            </a:r>
            <a:r>
              <a:rPr lang="hu-HU" b="1" dirty="0" smtClean="0"/>
              <a:t>felsoroltak bármelyike, illetve azokon kívül más helyes válaszelem is elfogadható</a:t>
            </a:r>
            <a:r>
              <a:rPr lang="hu-HU" dirty="0" smtClean="0"/>
              <a:t>. </a:t>
            </a:r>
          </a:p>
          <a:p>
            <a:pPr>
              <a:buNone/>
            </a:pPr>
            <a:r>
              <a:rPr lang="hu-HU" dirty="0" smtClean="0"/>
              <a:t>Elég egyet leírni a maximális pontszám eléréséhez.</a:t>
            </a:r>
            <a:endParaRPr lang="hu-H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Ismeretszerzés, a források használata.</a:t>
            </a:r>
            <a:br>
              <a:rPr lang="hu-HU" dirty="0" smtClean="0"/>
            </a:br>
            <a:r>
              <a:rPr lang="hu-HU" dirty="0" smtClean="0"/>
              <a:t>Eseményeket alakító tényezők feltárása, </a:t>
            </a:r>
            <a:br>
              <a:rPr lang="hu-HU" dirty="0" smtClean="0"/>
            </a:br>
            <a:r>
              <a:rPr lang="hu-HU" dirty="0" smtClean="0"/>
              <a:t>kritikai és problémaközpontú gondolkodás</a:t>
            </a:r>
            <a:endParaRPr lang="hu-HU" dirty="0"/>
          </a:p>
        </p:txBody>
      </p:sp>
      <p:sp>
        <p:nvSpPr>
          <p:cNvPr id="5" name="Tartalom helye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10000"/>
          </a:bodyPr>
          <a:lstStyle/>
          <a:p>
            <a:r>
              <a:rPr lang="hu-HU" b="1" dirty="0" smtClean="0"/>
              <a:t>3 pont: </a:t>
            </a:r>
            <a:r>
              <a:rPr lang="hu-HU" dirty="0" smtClean="0"/>
              <a:t>helyesen rögzített tény és hozzá kapcsolódó helyes megállapítás</a:t>
            </a:r>
            <a:br>
              <a:rPr lang="hu-HU" dirty="0" smtClean="0"/>
            </a:br>
            <a:endParaRPr lang="hu-HU" dirty="0" smtClean="0"/>
          </a:p>
          <a:p>
            <a:r>
              <a:rPr lang="hu-HU" b="1" dirty="0" smtClean="0"/>
              <a:t>2 pont: </a:t>
            </a:r>
            <a:r>
              <a:rPr lang="hu-HU" dirty="0" smtClean="0"/>
              <a:t>nincs helyesen rögzített tény, de van helyes megállapítás, </a:t>
            </a:r>
            <a:r>
              <a:rPr lang="hu-HU" i="1" dirty="0" smtClean="0"/>
              <a:t>vagy</a:t>
            </a:r>
            <a:r>
              <a:rPr lang="hu-HU" dirty="0" smtClean="0"/>
              <a:t> </a:t>
            </a:r>
            <a:br>
              <a:rPr lang="hu-HU" dirty="0" smtClean="0"/>
            </a:br>
            <a:r>
              <a:rPr lang="hu-HU" dirty="0" smtClean="0"/>
              <a:t>helyesen rögzített tény, de a megállapítás túl sematikus, nem lényegre törő, pontatlan</a:t>
            </a:r>
            <a:r>
              <a:rPr lang="hu-HU" i="1" dirty="0" smtClean="0"/>
              <a:t/>
            </a:r>
            <a:br>
              <a:rPr lang="hu-HU" i="1" dirty="0" smtClean="0"/>
            </a:br>
            <a:endParaRPr lang="hu-HU" i="1" dirty="0" smtClean="0"/>
          </a:p>
          <a:p>
            <a:r>
              <a:rPr lang="hu-HU" b="1" dirty="0" smtClean="0"/>
              <a:t>1 pont: </a:t>
            </a:r>
            <a:r>
              <a:rPr lang="hu-HU" dirty="0" smtClean="0"/>
              <a:t>helyesen rögzített tény, de nincs megállapítás, </a:t>
            </a:r>
            <a:r>
              <a:rPr lang="hu-HU" i="1" dirty="0" smtClean="0"/>
              <a:t>vagy</a:t>
            </a:r>
            <a:r>
              <a:rPr lang="hu-HU" dirty="0" smtClean="0"/>
              <a:t> nincs tény, a megállapítás túl sematikus, nem lényegre törő, pontatlan</a:t>
            </a:r>
            <a:br>
              <a:rPr lang="hu-HU" dirty="0" smtClean="0"/>
            </a:br>
            <a:endParaRPr lang="hu-HU" dirty="0" smtClean="0"/>
          </a:p>
          <a:p>
            <a:r>
              <a:rPr lang="hu-HU" b="1" dirty="0" smtClean="0"/>
              <a:t>0 pont: </a:t>
            </a:r>
            <a:r>
              <a:rPr lang="hu-HU" dirty="0" smtClean="0"/>
              <a:t>se tény, se megállapítás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Összehasonlító komplex esszé esetében</a:t>
            </a:r>
            <a:endParaRPr lang="hu-HU" dirty="0"/>
          </a:p>
        </p:txBody>
      </p:sp>
      <p:sp>
        <p:nvSpPr>
          <p:cNvPr id="5" name="Tartalom helye 1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fontScale="77500" lnSpcReduction="20000"/>
          </a:bodyPr>
          <a:lstStyle/>
          <a:p>
            <a:r>
              <a:rPr lang="hu-HU" b="1" dirty="0" smtClean="0"/>
              <a:t>4 pont: </a:t>
            </a:r>
            <a:r>
              <a:rPr lang="hu-HU" dirty="0" smtClean="0"/>
              <a:t>mindkét forrás alapján egy-egy helyesen rögzített tény, és hozzájuk kapcsolódó helyes megállapítás</a:t>
            </a:r>
            <a:r>
              <a:rPr lang="hu-HU" b="1" dirty="0" smtClean="0"/>
              <a:t/>
            </a:r>
            <a:br>
              <a:rPr lang="hu-HU" b="1" dirty="0" smtClean="0"/>
            </a:br>
            <a:endParaRPr lang="hu-HU" b="1" dirty="0" smtClean="0"/>
          </a:p>
          <a:p>
            <a:r>
              <a:rPr lang="hu-HU" b="1" dirty="0" smtClean="0"/>
              <a:t>3 pont: </a:t>
            </a:r>
            <a:r>
              <a:rPr lang="hu-HU" dirty="0" smtClean="0"/>
              <a:t>csak az egyik forrásból rögzített helyes tény és helyes megállapítás, </a:t>
            </a:r>
            <a:r>
              <a:rPr lang="hu-HU" i="1" dirty="0" smtClean="0"/>
              <a:t>vagy</a:t>
            </a:r>
            <a:r>
              <a:rPr lang="hu-HU" dirty="0" smtClean="0"/>
              <a:t> mindkét forrás alapján egy-egy helyes tény és túl sematikus, nem lényegre törő, pontatlan megállapítás </a:t>
            </a:r>
            <a:br>
              <a:rPr lang="hu-HU" dirty="0" smtClean="0"/>
            </a:br>
            <a:endParaRPr lang="hu-HU" dirty="0" smtClean="0"/>
          </a:p>
          <a:p>
            <a:r>
              <a:rPr lang="hu-HU" b="1" dirty="0" smtClean="0"/>
              <a:t>2 pont: </a:t>
            </a:r>
            <a:r>
              <a:rPr lang="hu-HU" dirty="0" smtClean="0"/>
              <a:t>mindkét forrás alapján egy-egy helyesen rögzített tényt, de nincs helyes megállapítás</a:t>
            </a:r>
            <a:br>
              <a:rPr lang="hu-HU" dirty="0" smtClean="0"/>
            </a:br>
            <a:r>
              <a:rPr lang="hu-HU" i="1" dirty="0" smtClean="0"/>
              <a:t>vagy</a:t>
            </a:r>
            <a:r>
              <a:rPr lang="hu-HU" dirty="0" smtClean="0"/>
              <a:t> az egyik forrásból rögzített tény és sematikus, nem lényegre törő, pontatlan megállapítás</a:t>
            </a:r>
            <a:br>
              <a:rPr lang="hu-HU" dirty="0" smtClean="0"/>
            </a:br>
            <a:r>
              <a:rPr lang="hu-HU" i="1" dirty="0" smtClean="0"/>
              <a:t>vagy</a:t>
            </a:r>
            <a:r>
              <a:rPr lang="hu-HU" dirty="0" smtClean="0"/>
              <a:t> nincs tény, de van helyes megállapítás</a:t>
            </a:r>
            <a:r>
              <a:rPr lang="hu-HU" i="1" dirty="0" smtClean="0"/>
              <a:t/>
            </a:r>
            <a:br>
              <a:rPr lang="hu-HU" i="1" dirty="0" smtClean="0"/>
            </a:br>
            <a:endParaRPr lang="hu-HU" i="1" dirty="0" smtClean="0"/>
          </a:p>
          <a:p>
            <a:r>
              <a:rPr lang="hu-HU" b="1" dirty="0" smtClean="0"/>
              <a:t>1 pont: </a:t>
            </a:r>
            <a:r>
              <a:rPr lang="hu-HU" dirty="0" smtClean="0"/>
              <a:t>csak az egyik forrásból rögzített helyes tény és nincs megállapítást, </a:t>
            </a:r>
            <a:br>
              <a:rPr lang="hu-HU" dirty="0" smtClean="0"/>
            </a:br>
            <a:r>
              <a:rPr lang="hu-HU" i="1" dirty="0" smtClean="0"/>
              <a:t>vagy</a:t>
            </a:r>
            <a:r>
              <a:rPr lang="hu-HU" dirty="0" smtClean="0"/>
              <a:t> nincs tény, a megállapítás túl sematikus, nem lényegre törő, pontatlan</a:t>
            </a:r>
            <a:br>
              <a:rPr lang="hu-HU" dirty="0" smtClean="0"/>
            </a:br>
            <a:endParaRPr lang="hu-HU" dirty="0" smtClean="0"/>
          </a:p>
          <a:p>
            <a:r>
              <a:rPr lang="hu-HU" b="1" dirty="0" smtClean="0"/>
              <a:t>0 pont: </a:t>
            </a:r>
            <a:r>
              <a:rPr lang="hu-HU" dirty="0" smtClean="0"/>
              <a:t>se tény, se megállapítás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Ismeretszerzés, a források használata.</a:t>
            </a:r>
            <a:br>
              <a:rPr lang="hu-HU" dirty="0" smtClean="0"/>
            </a:br>
            <a:r>
              <a:rPr lang="hu-HU" dirty="0" smtClean="0"/>
              <a:t>Eseményeket alakító tényezők feltárása, </a:t>
            </a:r>
            <a:br>
              <a:rPr lang="hu-HU" dirty="0" smtClean="0"/>
            </a:br>
            <a:r>
              <a:rPr lang="hu-HU" dirty="0" smtClean="0"/>
              <a:t>kritikai és problémaközpontú gondolkodás</a:t>
            </a:r>
            <a:endParaRPr lang="hu-HU" dirty="0"/>
          </a:p>
        </p:txBody>
      </p:sp>
      <p:sp>
        <p:nvSpPr>
          <p:cNvPr id="5" name="Tartalom helye 1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dirty="0" smtClean="0"/>
              <a:t>Egy-egy ismeret vagy összefüggés több helyen is </a:t>
            </a:r>
          </a:p>
          <a:p>
            <a:pPr>
              <a:buNone/>
            </a:pPr>
            <a:r>
              <a:rPr lang="hu-HU" dirty="0" smtClean="0"/>
              <a:t>szerepelhet példaként az útmutatóban, de minden </a:t>
            </a:r>
          </a:p>
          <a:p>
            <a:pPr>
              <a:buNone/>
            </a:pPr>
            <a:r>
              <a:rPr lang="hu-HU" dirty="0" smtClean="0"/>
              <a:t>elemre csak egy szempontnál adható pont.</a:t>
            </a:r>
          </a:p>
        </p:txBody>
      </p:sp>
      <p:pic>
        <p:nvPicPr>
          <p:cNvPr id="4" name="Kép 3" descr="Döntés, Választás, Elérési Út, Road, Jó És Rossz"/>
          <p:cNvPicPr/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691680" y="3017520"/>
            <a:ext cx="5760720" cy="384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95536" y="1600200"/>
            <a:ext cx="8748464" cy="4997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dirty="0" smtClean="0"/>
              <a:t>Helyes elemek jelölése</a:t>
            </a:r>
          </a:p>
          <a:p>
            <a:pPr>
              <a:buNone/>
            </a:pPr>
            <a:r>
              <a:rPr lang="hu-HU" sz="5400" i="1" dirty="0" smtClean="0">
                <a:solidFill>
                  <a:srgbClr val="FF0000"/>
                </a:solidFill>
                <a:sym typeface="Wingdings"/>
              </a:rPr>
              <a:t>F1		</a:t>
            </a:r>
            <a:r>
              <a:rPr lang="hu-HU" sz="4000" i="1" dirty="0" smtClean="0">
                <a:solidFill>
                  <a:schemeClr val="tx1"/>
                </a:solidFill>
                <a:sym typeface="Wingdings"/>
              </a:rPr>
              <a:t>ha csak az egyik elem van</a:t>
            </a:r>
          </a:p>
          <a:p>
            <a:pPr>
              <a:buNone/>
            </a:pPr>
            <a:r>
              <a:rPr lang="hu-HU" sz="5400" i="1" dirty="0" smtClean="0">
                <a:solidFill>
                  <a:srgbClr val="FF0000"/>
                </a:solidFill>
                <a:sym typeface="Wingdings"/>
              </a:rPr>
              <a:t>  F1	</a:t>
            </a:r>
            <a:r>
              <a:rPr lang="hu-HU" sz="4000" i="1" dirty="0" smtClean="0">
                <a:solidFill>
                  <a:prstClr val="black"/>
                </a:solidFill>
                <a:sym typeface="Wingdings"/>
              </a:rPr>
              <a:t> ha mindkét elem egy helyen</a:t>
            </a:r>
            <a:endParaRPr lang="hu-HU" sz="5400" i="1" dirty="0" smtClean="0">
              <a:solidFill>
                <a:srgbClr val="FF0000"/>
              </a:solidFill>
              <a:sym typeface="Wingdings"/>
            </a:endParaRPr>
          </a:p>
          <a:p>
            <a:pPr>
              <a:buNone/>
            </a:pPr>
            <a:r>
              <a:rPr lang="hu-HU" sz="5400" i="1" dirty="0" smtClean="0">
                <a:solidFill>
                  <a:srgbClr val="FF0000"/>
                </a:solidFill>
                <a:sym typeface="Wingdings"/>
              </a:rPr>
              <a:t>F1 </a:t>
            </a:r>
            <a:r>
              <a:rPr lang="hu-HU" sz="5400" i="1" dirty="0" err="1" smtClean="0">
                <a:solidFill>
                  <a:srgbClr val="FF0000"/>
                </a:solidFill>
                <a:sym typeface="Wingdings"/>
              </a:rPr>
              <a:t>F1</a:t>
            </a:r>
            <a:r>
              <a:rPr lang="hu-HU" sz="5400" i="1" dirty="0" smtClean="0">
                <a:solidFill>
                  <a:srgbClr val="FF0000"/>
                </a:solidFill>
                <a:sym typeface="Wingdings"/>
              </a:rPr>
              <a:t>	</a:t>
            </a:r>
            <a:r>
              <a:rPr lang="hu-HU" sz="4000" i="1" dirty="0" smtClean="0">
                <a:solidFill>
                  <a:prstClr val="black"/>
                </a:solidFill>
                <a:sym typeface="Wingdings"/>
              </a:rPr>
              <a:t> ha a két elem külön helyen</a:t>
            </a:r>
            <a:endParaRPr lang="hu-HU" sz="5400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hu-HU" sz="5400" i="1" dirty="0" smtClean="0">
              <a:solidFill>
                <a:srgbClr val="FF0000"/>
              </a:solidFill>
              <a:sym typeface="Wingdings"/>
            </a:endParaRPr>
          </a:p>
          <a:p>
            <a:pPr>
              <a:buNone/>
            </a:pPr>
            <a:r>
              <a:rPr lang="hu-HU" sz="5400" i="1" dirty="0" smtClean="0">
                <a:solidFill>
                  <a:srgbClr val="FF0000"/>
                </a:solidFill>
                <a:sym typeface="Wingdings"/>
              </a:rPr>
              <a:t>F2	F3 	E1	E2	stb.</a:t>
            </a:r>
            <a:endParaRPr lang="hu-HU" sz="5400" i="1" dirty="0" smtClean="0">
              <a:solidFill>
                <a:srgbClr val="FF0000"/>
              </a:solidFill>
            </a:endParaRPr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Ismeretszerzés, a források használata.</a:t>
            </a:r>
            <a:br>
              <a:rPr lang="hu-HU" dirty="0" smtClean="0"/>
            </a:br>
            <a:r>
              <a:rPr lang="hu-HU" dirty="0" smtClean="0"/>
              <a:t>Eseményeket alakító tényezők feltárása, </a:t>
            </a:r>
            <a:br>
              <a:rPr lang="hu-HU" dirty="0" smtClean="0"/>
            </a:br>
            <a:r>
              <a:rPr lang="hu-HU" dirty="0" smtClean="0"/>
              <a:t>kritikai és problémaközpontú gondolkodás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179512" y="359465"/>
            <a:ext cx="8964488" cy="1143000"/>
          </a:xfrm>
        </p:spPr>
        <p:txBody>
          <a:bodyPr>
            <a:noAutofit/>
          </a:bodyPr>
          <a:lstStyle/>
          <a:p>
            <a:r>
              <a:rPr lang="hu-HU" sz="2000" b="1" dirty="0" smtClean="0"/>
              <a:t>13. A feladat az Oszmán Birodalommal kapcsolatos. </a:t>
            </a:r>
            <a:r>
              <a:rPr lang="hu-HU" sz="2000" dirty="0" smtClean="0"/>
              <a:t>(rövid)</a:t>
            </a:r>
            <a:br>
              <a:rPr lang="hu-HU" sz="2000" dirty="0" smtClean="0"/>
            </a:br>
            <a:r>
              <a:rPr lang="hu-HU" sz="2000" b="1" dirty="0" smtClean="0"/>
              <a:t>Magyarázza meg a források és ismeretei segítségével, milyen tényezők biztosították a szultánnak az európai uralkodókét felülmúló hatalmát az Oszmán </a:t>
            </a:r>
            <a:r>
              <a:rPr lang="hu-HU" sz="2000" b="1" smtClean="0"/>
              <a:t>Birodalom virágkorában</a:t>
            </a:r>
            <a:r>
              <a:rPr lang="hu-HU" sz="2000" b="1" dirty="0" smtClean="0"/>
              <a:t>! </a:t>
            </a:r>
            <a:r>
              <a:rPr lang="hu-HU" sz="2000" i="1" dirty="0" smtClean="0"/>
              <a:t>Használja a középiskolai történelmi atlaszt!</a:t>
            </a:r>
            <a:endParaRPr lang="hu-HU" sz="2000" dirty="0"/>
          </a:p>
        </p:txBody>
      </p:sp>
      <p:pic>
        <p:nvPicPr>
          <p:cNvPr id="4" name="Kép 3"/>
          <p:cNvPicPr/>
          <p:nvPr/>
        </p:nvPicPr>
        <p:blipFill>
          <a:blip r:embed="rId2" cstate="print"/>
          <a:srcRect l="34111" t="13032" r="11536" b="9267"/>
          <a:stretch>
            <a:fillRect/>
          </a:stretch>
        </p:blipFill>
        <p:spPr bwMode="auto">
          <a:xfrm>
            <a:off x="0" y="1556792"/>
            <a:ext cx="464400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upload.wikimedia.org/wikipedia/commons/1/12/Janissary_Recruitment_in_the_Balkans-Suleymanna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628799"/>
            <a:ext cx="4499992" cy="5270855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187624" y="6165502"/>
            <a:ext cx="34563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leendő janicsárok összeírása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(török miniatúra, 1558)</a:t>
            </a: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0" y="0"/>
            <a:ext cx="8892480" cy="6858000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hu-HU" dirty="0" smtClean="0"/>
              <a:t>		A Fekete-tenger dél-keleti részén fekvő Oszmán Birodalom a </a:t>
            </a:r>
            <a:br>
              <a:rPr lang="hu-HU" dirty="0" smtClean="0"/>
            </a:br>
            <a:r>
              <a:rPr lang="hu-HU" dirty="0" smtClean="0"/>
              <a:t>15. században megerősödött, és egyre nagyobb területeket hajtott uralma alá. 1453-ban bevette Bizáncot, melyet Isztambul névre átkeresztelve a szultán megtette birodalma fővárosává. Az egyre erősödő katonaállamban minden hatalom a szultán kezében összpontosult, mely előnyt jelentett a kevésbé összehangolt és kevésbé központilag irányított európai seregekkel szemben.</a:t>
            </a:r>
          </a:p>
          <a:p>
            <a:pPr algn="just">
              <a:lnSpc>
                <a:spcPct val="120000"/>
              </a:lnSpc>
              <a:buNone/>
            </a:pPr>
            <a:r>
              <a:rPr lang="hu-HU" dirty="0" smtClean="0"/>
              <a:t>		Az Oszmán Birodalom bevételei a 16. században háromszorosukra növekedtek, jelentős részük az újonnan megszállt területek adóztatásából származott. A bevételek jó részét azonban a hatalmas létszámú zsoldos sereg fel is emésztette, így a hadsereg fenntartásához állandó hódításokra volt szükség. A birodalom idővel megszerezte a levantei kereskedelmi útvonal ellenőrzését is, ezzel újabb bevételi forráshoz jutott. A meghódított, vilajetekbe szervezett területek népességét részben háborítatlanul hagyták, nem kötelezték őket az iszlám vallás felvételére sem, csupán adót és katonai támogatást követeltek tőlük. Az elfoglalt területek egy része szpáhi birtok-adomány lett, míg a többi </a:t>
            </a:r>
            <a:r>
              <a:rPr lang="hu-HU" dirty="0" err="1" smtClean="0"/>
              <a:t>khász</a:t>
            </a:r>
            <a:r>
              <a:rPr lang="hu-HU" dirty="0" smtClean="0"/>
              <a:t>, azaz a szultán saját kezelésű földtulajdona. </a:t>
            </a:r>
            <a:br>
              <a:rPr lang="hu-HU" dirty="0" smtClean="0"/>
            </a:br>
            <a:r>
              <a:rPr lang="hu-HU" dirty="0" smtClean="0"/>
              <a:t>Az oszmánok „gyermekadót” is alkalmaztak. A különböző népek gyermekeit elszakították családjuktól és a szultánhoz feltétel nélkül hű, erős katonai alakulatban kellett harcolniuk. Ez előnyt jelentett a keresztény seregekkel szemben. </a:t>
            </a:r>
          </a:p>
          <a:p>
            <a:pPr algn="just">
              <a:lnSpc>
                <a:spcPct val="120000"/>
              </a:lnSpc>
              <a:buNone/>
            </a:pPr>
            <a:r>
              <a:rPr lang="hu-HU" dirty="0" smtClean="0"/>
              <a:t>		Az Oszmán Birodalmat csak 1699-ben sikerült egy páneurópai sereggel kiűzni Európából.</a:t>
            </a:r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0" y="0"/>
            <a:ext cx="8892480" cy="6858000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70000"/>
              </a:lnSpc>
              <a:buNone/>
            </a:pPr>
            <a:r>
              <a:rPr lang="hu-HU" dirty="0" smtClean="0"/>
              <a:t>	</a:t>
            </a:r>
            <a:r>
              <a:rPr lang="hu-HU" sz="3400" dirty="0" smtClean="0"/>
              <a:t>	</a:t>
            </a:r>
          </a:p>
          <a:p>
            <a:pPr algn="just">
              <a:lnSpc>
                <a:spcPct val="170000"/>
              </a:lnSpc>
              <a:buNone/>
            </a:pPr>
            <a:r>
              <a:rPr lang="hu-HU" sz="3400" dirty="0" smtClean="0"/>
              <a:t>		A Fekete-tenger dél-keleti részén fekvő Oszmán Birodalom a </a:t>
            </a:r>
            <a:br>
              <a:rPr lang="hu-HU" sz="3400" dirty="0" smtClean="0"/>
            </a:br>
            <a:r>
              <a:rPr lang="hu-HU" sz="3400" dirty="0" smtClean="0"/>
              <a:t>15. században megerősödött, és egyre nagyobb területeket hajtott uralma alá. 1453-ban bevette Bizáncot, melyet Isztambul névre átkeresztelve a szultán megtette birodalma fővárosává. Az egyre erősödő katonaállamban minden hatalom a szultán kezében összpontosult, mely előnyt jelentett a kevésbé összehangolt és kevésbé központilag irányított európai seregekkel szemben.</a:t>
            </a:r>
          </a:p>
          <a:p>
            <a:pPr algn="just">
              <a:lnSpc>
                <a:spcPct val="170000"/>
              </a:lnSpc>
              <a:buNone/>
            </a:pPr>
            <a:r>
              <a:rPr lang="hu-HU" sz="3400" dirty="0" smtClean="0"/>
              <a:t>		Az Oszmán Birodalom bevételei a 16. században háromszorosukra növekedtek, jelentős részük az újonnan megszállt területek adóztatásából származott. A bevételek jó részét azonban a hatalmas létszámú zsoldos sereg fel is emésztette, így a hadsereg fenntartásához állandó hódításokra volt szükség. A birodalom idővel megszerezte a levantei kereskedelmi útvonal ellenőrzését is, ezzel újabb bevételi forráshoz jutott. </a:t>
            </a:r>
            <a:endParaRPr lang="hu-HU" sz="3400" dirty="0"/>
          </a:p>
        </p:txBody>
      </p:sp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2051720" y="332656"/>
            <a:ext cx="1224136" cy="4318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u-H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  <a:sym typeface="Wingdings" pitchFamily="2" charset="2"/>
              </a:rPr>
              <a:t></a:t>
            </a:r>
            <a:r>
              <a:rPr kumimoji="0" lang="hu-H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  <a:sym typeface="Wingdings" pitchFamily="2" charset="2"/>
              </a:rPr>
              <a:t>Ttér</a:t>
            </a:r>
            <a:endParaRPr kumimoji="0" lang="hu-H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436096" y="3717032"/>
            <a:ext cx="1224136" cy="4318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u-H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  <a:sym typeface="Wingdings" pitchFamily="2" charset="2"/>
              </a:rPr>
              <a:t></a:t>
            </a:r>
            <a:r>
              <a:rPr kumimoji="0" lang="hu-H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  <a:sym typeface="Wingdings" pitchFamily="2" charset="2"/>
              </a:rPr>
              <a:t>Tidő</a:t>
            </a:r>
            <a:endParaRPr kumimoji="0" lang="hu-H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71600" y="1844824"/>
            <a:ext cx="648072" cy="4318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u-H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</a:t>
            </a:r>
            <a:endParaRPr kumimoji="0" lang="hu-H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499992" y="5157192"/>
            <a:ext cx="648072" cy="4318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u-H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</a:t>
            </a:r>
            <a:endParaRPr kumimoji="0" lang="hu-H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6948264" y="1628800"/>
            <a:ext cx="1800200" cy="4318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hu-HU" sz="2800" b="1" dirty="0" smtClean="0">
                <a:solidFill>
                  <a:srgbClr val="FF0000"/>
                </a:solidFill>
                <a:sym typeface="Symbol"/>
              </a:rPr>
              <a:t> </a:t>
            </a:r>
            <a:endParaRPr lang="hu-HU" sz="2800" dirty="0" smtClean="0">
              <a:solidFill>
                <a:srgbClr val="FF0000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hu-H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835696" y="4149080"/>
            <a:ext cx="1512168" cy="4318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hu-H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  <a:sym typeface="Wingdings" pitchFamily="2" charset="2"/>
              </a:rPr>
              <a:t></a:t>
            </a:r>
            <a:r>
              <a:rPr lang="hu-HU" sz="2800" dirty="0" smtClean="0">
                <a:solidFill>
                  <a:srgbClr val="FF0000"/>
                </a:solidFill>
                <a:cs typeface="Arial" pitchFamily="34" charset="0"/>
                <a:sym typeface="Wingdings" pitchFamily="2" charset="2"/>
              </a:rPr>
              <a:t>  </a:t>
            </a:r>
            <a:r>
              <a:rPr kumimoji="0" lang="hu-H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  <a:sym typeface="Wingdings" pitchFamily="2" charset="2"/>
              </a:rPr>
              <a:t>F1</a:t>
            </a:r>
            <a:endParaRPr kumimoji="0" lang="hu-H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 animBg="1"/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http://beta.img.cas.sk/static/oldadam/otto03.jpg"/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1762" r="15989"/>
          <a:stretch>
            <a:fillRect/>
          </a:stretch>
        </p:blipFill>
        <p:spPr bwMode="auto">
          <a:xfrm>
            <a:off x="6047656" y="2572385"/>
            <a:ext cx="3096344" cy="428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új témakör, témák</a:t>
            </a:r>
          </a:p>
          <a:p>
            <a:pPr lvl="1"/>
            <a:r>
              <a:rPr lang="hu-HU" dirty="0" smtClean="0"/>
              <a:t>pl. pénzügyi és munkavállalói ismeretek </a:t>
            </a:r>
          </a:p>
          <a:p>
            <a:r>
              <a:rPr lang="hu-HU" dirty="0" smtClean="0"/>
              <a:t>egyes témák „eltűnése”</a:t>
            </a:r>
          </a:p>
          <a:p>
            <a:pPr lvl="1"/>
            <a:r>
              <a:rPr lang="hu-HU" dirty="0" smtClean="0"/>
              <a:t>pl. a balkáni konfliktusok okai </a:t>
            </a:r>
            <a:br>
              <a:rPr lang="hu-HU" dirty="0" smtClean="0"/>
            </a:br>
            <a:r>
              <a:rPr lang="hu-HU" dirty="0" smtClean="0"/>
              <a:t>a 19-20. század fordulóján</a:t>
            </a:r>
          </a:p>
          <a:p>
            <a:r>
              <a:rPr lang="hu-HU" dirty="0" smtClean="0"/>
              <a:t>egyes témák átkerülése </a:t>
            </a:r>
            <a:br>
              <a:rPr lang="hu-HU" dirty="0" smtClean="0"/>
            </a:br>
            <a:r>
              <a:rPr lang="hu-HU" dirty="0" smtClean="0"/>
              <a:t>		emelt szintről középszintre</a:t>
            </a:r>
          </a:p>
          <a:p>
            <a:pPr lvl="1"/>
            <a:r>
              <a:rPr lang="hu-HU" dirty="0" smtClean="0"/>
              <a:t>pl. a kommunista (bolsevik) ideológia</a:t>
            </a:r>
          </a:p>
          <a:p>
            <a:r>
              <a:rPr lang="hu-HU" dirty="0" smtClean="0"/>
              <a:t>egyes témák átkerülése </a:t>
            </a:r>
            <a:br>
              <a:rPr lang="hu-HU" dirty="0" smtClean="0"/>
            </a:br>
            <a:r>
              <a:rPr lang="hu-HU" dirty="0" smtClean="0"/>
              <a:t>		középszintről emelt szintre</a:t>
            </a:r>
          </a:p>
          <a:p>
            <a:pPr lvl="1"/>
            <a:r>
              <a:rPr lang="hu-HU" dirty="0" smtClean="0"/>
              <a:t>pl. a német egység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Tematika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0" y="0"/>
            <a:ext cx="8892480" cy="6858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hu-HU" dirty="0" smtClean="0"/>
              <a:t>	</a:t>
            </a:r>
            <a:r>
              <a:rPr lang="hu-HU" sz="3400" dirty="0" smtClean="0"/>
              <a:t>	</a:t>
            </a:r>
            <a:r>
              <a:rPr lang="hu-HU" sz="2100" dirty="0" smtClean="0"/>
              <a:t>A meghódított, vilajetekbe szervezett területek népességét részben háborítatlanul hagyták, nem kötelezték őket az iszlám vallás felvételére sem, csupán adót és katonai támogatást követeltek tőlük. Az elfoglalt területek egy része szpáhi birtok-adomány lett, míg a többi </a:t>
            </a:r>
            <a:r>
              <a:rPr lang="hu-HU" sz="2100" dirty="0" err="1" smtClean="0"/>
              <a:t>khász</a:t>
            </a:r>
            <a:r>
              <a:rPr lang="hu-HU" sz="2100" dirty="0" smtClean="0"/>
              <a:t>, azaz a szultán saját kezelésű földtulajdona. Az oszmánok „gyermekadót” is alkalmaztak. A különböző népek gyermekeit elszakították családjuktól és a szultánhoz feltétel nélkül hű, erős katonai alakulatban kellett harcolniuk. </a:t>
            </a:r>
            <a:br>
              <a:rPr lang="hu-HU" sz="2100" dirty="0" smtClean="0"/>
            </a:br>
            <a:r>
              <a:rPr lang="hu-HU" sz="2100" dirty="0" smtClean="0"/>
              <a:t>Ez előnyt jelentett a keresztény seregekkel szemben. </a:t>
            </a:r>
          </a:p>
          <a:p>
            <a:pPr algn="just">
              <a:lnSpc>
                <a:spcPct val="150000"/>
              </a:lnSpc>
              <a:buNone/>
            </a:pPr>
            <a:r>
              <a:rPr lang="hu-HU" sz="2100" dirty="0" smtClean="0"/>
              <a:t>		Az Oszmán Birodalmat csak 1699-ben sikerült egy páneurópai sereggel kiűzni Európából.</a:t>
            </a:r>
          </a:p>
          <a:p>
            <a:pPr algn="just">
              <a:lnSpc>
                <a:spcPct val="170000"/>
              </a:lnSpc>
              <a:buNone/>
            </a:pPr>
            <a:endParaRPr lang="hu-HU" sz="3400" dirty="0" smtClean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380312" y="1628800"/>
            <a:ext cx="576064" cy="4318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u-H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  <a:sym typeface="Wingdings" pitchFamily="2" charset="2"/>
              </a:rPr>
              <a:t></a:t>
            </a:r>
            <a:endParaRPr kumimoji="0" lang="hu-H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7308304" y="2060848"/>
            <a:ext cx="1512168" cy="4318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hu-H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  <a:sym typeface="Wingdings" pitchFamily="2" charset="2"/>
              </a:rPr>
              <a:t></a:t>
            </a:r>
            <a:r>
              <a:rPr lang="hu-HU" sz="2800" dirty="0" smtClean="0">
                <a:solidFill>
                  <a:srgbClr val="FF0000"/>
                </a:solidFill>
                <a:cs typeface="Arial" pitchFamily="34" charset="0"/>
                <a:sym typeface="Wingdings" pitchFamily="2" charset="2"/>
              </a:rPr>
              <a:t>  </a:t>
            </a:r>
            <a:r>
              <a:rPr kumimoji="0" lang="hu-H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  <a:sym typeface="Wingdings" pitchFamily="2" charset="2"/>
              </a:rPr>
              <a:t>F2</a:t>
            </a:r>
            <a:endParaRPr kumimoji="0" lang="hu-H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779912" y="1556792"/>
            <a:ext cx="1512168" cy="4318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hu-HU" sz="2800" dirty="0" smtClean="0">
                <a:solidFill>
                  <a:srgbClr val="FF0000"/>
                </a:solidFill>
                <a:cs typeface="Arial" pitchFamily="34" charset="0"/>
                <a:sym typeface="Wingdings" pitchFamily="2" charset="2"/>
              </a:rPr>
              <a:t>  E</a:t>
            </a:r>
            <a:r>
              <a:rPr kumimoji="0" lang="hu-H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  <a:sym typeface="Wingdings" pitchFamily="2" charset="2"/>
              </a:rPr>
              <a:t>2</a:t>
            </a:r>
            <a:endParaRPr kumimoji="0" lang="hu-H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cxnSp>
        <p:nvCxnSpPr>
          <p:cNvPr id="12" name="Egyenes összekötő 11"/>
          <p:cNvCxnSpPr/>
          <p:nvPr/>
        </p:nvCxnSpPr>
        <p:spPr>
          <a:xfrm>
            <a:off x="2123728" y="5157192"/>
            <a:ext cx="1224136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8172400" y="2708920"/>
            <a:ext cx="576064" cy="4318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u-H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  <a:sym typeface="Wingdings" pitchFamily="2" charset="2"/>
              </a:rPr>
              <a:t>,</a:t>
            </a:r>
            <a:endParaRPr kumimoji="0" lang="hu-H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179512" y="188640"/>
          <a:ext cx="8678303" cy="6474047"/>
        </p:xfrm>
        <a:graphic>
          <a:graphicData uri="http://schemas.openxmlformats.org/drawingml/2006/table">
            <a:tbl>
              <a:tblPr/>
              <a:tblGrid>
                <a:gridCol w="45551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42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142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47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41237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latin typeface="Times New Roman"/>
                          <a:ea typeface="Times New Roman"/>
                          <a:cs typeface="Times New Roman"/>
                        </a:rPr>
                        <a:t>Szempontok</a:t>
                      </a:r>
                      <a:endParaRPr lang="hu-H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1393" marR="101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latin typeface="Times New Roman"/>
                          <a:ea typeface="Times New Roman"/>
                          <a:cs typeface="Times New Roman"/>
                        </a:rPr>
                        <a:t>Elérhető</a:t>
                      </a:r>
                      <a:endParaRPr lang="hu-H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1393" marR="101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latin typeface="Times New Roman"/>
                          <a:ea typeface="Times New Roman"/>
                          <a:cs typeface="Times New Roman"/>
                        </a:rPr>
                        <a:t>Elért</a:t>
                      </a:r>
                      <a:endParaRPr lang="hu-H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1393" marR="101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1237">
                <a:tc gridSpan="2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latin typeface="Times New Roman"/>
                          <a:ea typeface="Times New Roman"/>
                          <a:cs typeface="Times New Roman"/>
                        </a:rPr>
                        <a:t>pont</a:t>
                      </a:r>
                      <a:endParaRPr lang="hu-H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1393" marR="101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1237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800" dirty="0">
                          <a:latin typeface="Times New Roman"/>
                          <a:ea typeface="Times New Roman"/>
                          <a:cs typeface="Times New Roman"/>
                        </a:rPr>
                        <a:t>Feladatmegértés</a:t>
                      </a:r>
                      <a:endParaRPr lang="hu-H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1393" marR="101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hu-H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1393" marR="101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hu-H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1393" marR="101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12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800" dirty="0">
                          <a:latin typeface="Times New Roman"/>
                          <a:ea typeface="Times New Roman"/>
                          <a:cs typeface="Times New Roman"/>
                        </a:rPr>
                        <a:t>Tájékozódás térben és időben</a:t>
                      </a:r>
                      <a:endParaRPr lang="hu-H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1393" marR="101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800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endParaRPr lang="hu-H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1393" marR="101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hu-H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1393" marR="101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hu-H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1393" marR="101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1237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latin typeface="Times New Roman"/>
                          <a:ea typeface="Times New Roman"/>
                          <a:cs typeface="Times New Roman"/>
                        </a:rPr>
                        <a:t>Kommunikáció, </a:t>
                      </a:r>
                      <a:endParaRPr lang="hu-HU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latin typeface="Times New Roman"/>
                          <a:ea typeface="Times New Roman"/>
                          <a:cs typeface="Times New Roman"/>
                        </a:rPr>
                        <a:t>a szaknyelv alkalmazása</a:t>
                      </a:r>
                      <a:endParaRPr lang="hu-H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1393" marR="101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800">
                          <a:latin typeface="Times New Roman"/>
                          <a:ea typeface="Times New Roman"/>
                          <a:cs typeface="Times New Roman"/>
                        </a:rPr>
                        <a:t>K1</a:t>
                      </a:r>
                      <a:endParaRPr lang="hu-H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1393" marR="101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hu-H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1393" marR="101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hu-H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1393" marR="101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123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800">
                          <a:latin typeface="Times New Roman"/>
                          <a:ea typeface="Times New Roman"/>
                          <a:cs typeface="Times New Roman"/>
                        </a:rPr>
                        <a:t>K2</a:t>
                      </a:r>
                      <a:endParaRPr lang="hu-H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1393" marR="101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hu-H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1393" marR="101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hu-H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1393" marR="101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37965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latin typeface="Times New Roman"/>
                          <a:ea typeface="Times New Roman"/>
                          <a:cs typeface="Times New Roman"/>
                        </a:rPr>
                        <a:t>Ismeretszerzés, </a:t>
                      </a:r>
                      <a:endParaRPr lang="hu-HU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latin typeface="Times New Roman"/>
                          <a:ea typeface="Times New Roman"/>
                          <a:cs typeface="Times New Roman"/>
                        </a:rPr>
                        <a:t>a források használata</a:t>
                      </a:r>
                      <a:endParaRPr lang="hu-H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1393" marR="101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latin typeface="Times New Roman"/>
                          <a:ea typeface="Times New Roman"/>
                          <a:cs typeface="Times New Roman"/>
                        </a:rPr>
                        <a:t>F1</a:t>
                      </a:r>
                      <a:endParaRPr lang="hu-H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1393" marR="101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hu-H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1393" marR="101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hu-H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1393" marR="101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123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800">
                          <a:latin typeface="Times New Roman"/>
                          <a:ea typeface="Times New Roman"/>
                          <a:cs typeface="Times New Roman"/>
                        </a:rPr>
                        <a:t>F2</a:t>
                      </a:r>
                      <a:endParaRPr lang="hu-H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1393" marR="101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8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hu-H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1393" marR="101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hu-H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1393" marR="101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37965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latin typeface="Times New Roman"/>
                          <a:ea typeface="Times New Roman"/>
                          <a:cs typeface="Times New Roman"/>
                        </a:rPr>
                        <a:t>Eseményeket alakító tényezők feltárása, kritikai és problémaközpontú gondolkodás</a:t>
                      </a:r>
                      <a:endParaRPr lang="hu-H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1393" marR="101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latin typeface="Times New Roman"/>
                          <a:ea typeface="Times New Roman"/>
                          <a:cs typeface="Times New Roman"/>
                        </a:rPr>
                        <a:t>E1</a:t>
                      </a:r>
                      <a:endParaRPr lang="hu-H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1393" marR="101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hu-H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1393" marR="101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hu-H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1393" marR="101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8574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800">
                          <a:latin typeface="Times New Roman"/>
                          <a:ea typeface="Times New Roman"/>
                          <a:cs typeface="Times New Roman"/>
                        </a:rPr>
                        <a:t>E2</a:t>
                      </a:r>
                      <a:endParaRPr lang="hu-H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1393" marR="101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8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hu-H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1393" marR="101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hu-H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1393" marR="101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41237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Összpontszám</a:t>
                      </a:r>
                      <a:endParaRPr lang="hu-H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1393" marR="101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hu-H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1393" marR="101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hu-H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1393" marR="101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41237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393" marR="101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latin typeface="Times New Roman"/>
                          <a:ea typeface="Times New Roman"/>
                          <a:cs typeface="Times New Roman"/>
                        </a:rPr>
                        <a:t>Osztószám </a:t>
                      </a:r>
                      <a:r>
                        <a:rPr lang="hu-HU" sz="18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hu-H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1393" marR="101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41237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/>
                          <a:ea typeface="Times New Roman"/>
                          <a:cs typeface="Times New Roman"/>
                        </a:rPr>
                        <a:t>Vizsgapont</a:t>
                      </a:r>
                      <a:endParaRPr lang="hu-H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1393" marR="101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hu-H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1393" marR="101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hu-H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1393" marR="101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5" name="Téglalap 4"/>
          <p:cNvSpPr/>
          <p:nvPr/>
        </p:nvSpPr>
        <p:spPr>
          <a:xfrm>
            <a:off x="7740352" y="1124744"/>
            <a:ext cx="864096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7812360" y="1556792"/>
            <a:ext cx="864096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7812360" y="1988840"/>
            <a:ext cx="864096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7812360" y="2420888"/>
            <a:ext cx="864096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7812360" y="3068960"/>
            <a:ext cx="864096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7812360" y="3645024"/>
            <a:ext cx="864096" cy="2880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7884368" y="4149080"/>
            <a:ext cx="864096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7812360" y="4797152"/>
            <a:ext cx="864096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/>
          <p:cNvSpPr/>
          <p:nvPr/>
        </p:nvSpPr>
        <p:spPr>
          <a:xfrm>
            <a:off x="7812360" y="5373216"/>
            <a:ext cx="864096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/>
          <p:cNvSpPr/>
          <p:nvPr/>
        </p:nvSpPr>
        <p:spPr>
          <a:xfrm>
            <a:off x="7812360" y="6237312"/>
            <a:ext cx="864096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179512" y="359465"/>
            <a:ext cx="8964488" cy="1143000"/>
          </a:xfrm>
        </p:spPr>
        <p:txBody>
          <a:bodyPr>
            <a:noAutofit/>
          </a:bodyPr>
          <a:lstStyle/>
          <a:p>
            <a:r>
              <a:rPr lang="hu-HU" sz="2000" b="1" dirty="0" smtClean="0"/>
              <a:t>13. A feladat a kora újkor gazdaságtörténetéhez kapcsolódik. </a:t>
            </a:r>
            <a:r>
              <a:rPr lang="hu-HU" sz="2000" dirty="0" smtClean="0"/>
              <a:t>(rövid)</a:t>
            </a:r>
            <a:br>
              <a:rPr lang="hu-HU" sz="2000" dirty="0" smtClean="0"/>
            </a:br>
            <a:r>
              <a:rPr lang="hu-HU" sz="2000" b="1" dirty="0" smtClean="0"/>
              <a:t>Mutassa be a források és ismeretei segítségével, miként alakultak Anglia külkereskedelmi lehetőségei a XVI–XVII. században! Válaszában tárja fel a változások mögött álló okokat! </a:t>
            </a:r>
            <a:r>
              <a:rPr lang="hu-HU" sz="2000" i="1" dirty="0" smtClean="0"/>
              <a:t>Használja a középiskolai történelmi atlaszt!</a:t>
            </a:r>
            <a:endParaRPr lang="hu-HU" sz="2000" dirty="0"/>
          </a:p>
        </p:txBody>
      </p:sp>
      <p:pic>
        <p:nvPicPr>
          <p:cNvPr id="6" name="Kép 5"/>
          <p:cNvPicPr/>
          <p:nvPr/>
        </p:nvPicPr>
        <p:blipFill>
          <a:blip r:embed="rId2" cstate="print"/>
          <a:srcRect l="37857" t="40426" r="17820" b="25794"/>
          <a:stretch>
            <a:fillRect/>
          </a:stretch>
        </p:blipFill>
        <p:spPr bwMode="auto">
          <a:xfrm>
            <a:off x="0" y="1628800"/>
            <a:ext cx="4949765" cy="2124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179512" y="3948007"/>
            <a:ext cx="871296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„Amíg régente kereskedelmünk főleg csak Spanyolország, Portugália, Franciaország, Dánia, Norvégia, Skócia és Izland felé irányult, manapság, mivel ezek az utak már nem elégítenek ki bennünket, felkutatták a keleti és nyugati Indiákat [Indiát és a Távol-Keletet, illetve Közép-Amerikát], s nemcsak a Kanári-szigetekre és Új Spanyolországba [Amerika spanyol uralom alatt álló részeibe] tesznek utazásokat, hanem </a:t>
            </a:r>
            <a:r>
              <a:rPr kumimoji="0" lang="hu-H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Kathájba</a:t>
            </a:r>
            <a:r>
              <a:rPr kumimoji="0" lang="hu-H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 [Kínába], </a:t>
            </a:r>
            <a:r>
              <a:rPr kumimoji="0" lang="hu-H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Moszkoviába</a:t>
            </a:r>
            <a:r>
              <a:rPr kumimoji="0" lang="hu-H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hu-H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Tartáriába</a:t>
            </a:r>
            <a:r>
              <a:rPr kumimoji="0" lang="hu-H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 [a tatárok országába] és más, arrafelé fekvő országokba, ahonnan – állítólag – árukkal gazdagon megrakodva térnek haza […].” </a:t>
            </a:r>
            <a:r>
              <a:rPr kumimoji="0" lang="hu-H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(XVII. század eleji angol leírás)</a:t>
            </a:r>
            <a:endParaRPr kumimoji="0" lang="hu-H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0" y="188640"/>
            <a:ext cx="8892480" cy="6669360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hu-HU" dirty="0" smtClean="0"/>
              <a:t>		 Anglia a Nagy Földrajzi Felfedezések korában Spanyolország és Portugália után bekapcsolódott a gyarmatosításba és a kialakuló globális kereskedelembe. Fejlett flottájának köszönhetően hamar vált a világtengerek meghatározó hatalmi tényezőjévé. </a:t>
            </a:r>
          </a:p>
          <a:p>
            <a:pPr algn="just">
              <a:buNone/>
            </a:pPr>
            <a:r>
              <a:rPr lang="hu-HU" dirty="0" smtClean="0"/>
              <a:t>		Gyapjúexportja kisebb mértékben növekedett, ám a posztókivitel értéke mutat számottevő növekedést a vizsgált 200 év alatt. A juhtenyésztés az angol nemesség bekerítési tevékenysége miatt emelkedett. A földjüket vesztett parasztok nagy része a városokba kezdett tömörülni, ahol egy újfajta feldolgozói létesítmény, a manufaktúra kezdte átvenni a drágább és a jóval kevesebb árut előállító céhes termelés helyét. A már exportra is termelő manufaktúrákba szegődött parasztságból alakult ki a munkásréteg: Anglia társadalomszerkezete alapvetően megváltozott, kapitalizálódott. A manufaktúrák a gyarmatok és kereskedelmi partnerek (pl. Spanyolország) nyersanyagát is feldolgozták, majd exportálták – akár a nyersanyagot szolgáltató országba – így Anglia egyre nagyobb bevételekre tett szert. Ugyanekkor a gyarmatokon létrehozott ültetvényekből is profitált az ország: saját maga és kereskedelmi partnerei számára is szállított élelmiszert, illetve nyersanyagokat.</a:t>
            </a:r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0" y="0"/>
            <a:ext cx="8892480" cy="6858000"/>
          </a:xfrm>
        </p:spPr>
        <p:txBody>
          <a:bodyPr>
            <a:normAutofit/>
          </a:bodyPr>
          <a:lstStyle/>
          <a:p>
            <a:pPr algn="just">
              <a:lnSpc>
                <a:spcPct val="170000"/>
              </a:lnSpc>
              <a:buNone/>
            </a:pPr>
            <a:r>
              <a:rPr lang="hu-HU" dirty="0" smtClean="0"/>
              <a:t>	</a:t>
            </a:r>
            <a:r>
              <a:rPr lang="hu-HU" sz="3400" dirty="0" smtClean="0"/>
              <a:t>	</a:t>
            </a:r>
          </a:p>
          <a:p>
            <a:pPr algn="just">
              <a:lnSpc>
                <a:spcPct val="150000"/>
              </a:lnSpc>
              <a:buNone/>
            </a:pPr>
            <a:r>
              <a:rPr lang="hu-HU" sz="3400" dirty="0" smtClean="0"/>
              <a:t>		</a:t>
            </a:r>
            <a:r>
              <a:rPr lang="hu-HU" sz="2400" dirty="0" smtClean="0"/>
              <a:t> </a:t>
            </a:r>
            <a:r>
              <a:rPr lang="hu-HU" sz="2100" dirty="0" smtClean="0"/>
              <a:t>Anglia a Nagy Földrajzi Felfedezések korában Spanyolország és Portugália után bekapcsolódott a gyarmatosításba és a </a:t>
            </a:r>
            <a:r>
              <a:rPr lang="hu-HU" sz="2100" smtClean="0"/>
              <a:t>kialakuló globális kereskedelembe</a:t>
            </a:r>
            <a:r>
              <a:rPr lang="hu-HU" sz="2100" dirty="0" smtClean="0"/>
              <a:t>. Fejlett flottájának köszönhetően hamar vált a világtengerek meghatározó hatalmi tényezőjévé. </a:t>
            </a:r>
          </a:p>
          <a:p>
            <a:pPr algn="just">
              <a:lnSpc>
                <a:spcPct val="150000"/>
              </a:lnSpc>
              <a:buNone/>
            </a:pPr>
            <a:r>
              <a:rPr lang="hu-HU" sz="2100" dirty="0" smtClean="0"/>
              <a:t>		Gyapjúexportja kisebb mértékben növekedett, ám a posztókivitel értéke mutat számottevő növekedést a vizsgált 200 év alatt. </a:t>
            </a:r>
            <a:br>
              <a:rPr lang="hu-HU" sz="2100" dirty="0" smtClean="0"/>
            </a:br>
            <a:r>
              <a:rPr lang="hu-HU" sz="2100" dirty="0" smtClean="0"/>
              <a:t>A juhtenyésztés az angol nemesség bekerítési tevékenysége miatt emelkedett. A földjüket vesztett parasztok nagy része a városokba kezdett tömörülni, ahol egy újfajta feldolgozói létesítmény, a manufaktúra kezdte átvenni a drágább és a jóval kevesebb árut előállító céhes termelés helyét. </a:t>
            </a:r>
            <a:endParaRPr lang="hu-HU" sz="2100" dirty="0"/>
          </a:p>
        </p:txBody>
      </p:sp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2987824" y="908720"/>
            <a:ext cx="1224136" cy="4318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u-H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  <a:sym typeface="Wingdings" pitchFamily="2" charset="2"/>
              </a:rPr>
              <a:t></a:t>
            </a:r>
            <a:r>
              <a:rPr kumimoji="0" lang="hu-H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  <a:sym typeface="Wingdings" pitchFamily="2" charset="2"/>
              </a:rPr>
              <a:t>Tidő</a:t>
            </a:r>
            <a:endParaRPr kumimoji="0" lang="hu-H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403648" y="2492896"/>
            <a:ext cx="1224136" cy="4318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u-H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  <a:sym typeface="Wingdings" pitchFamily="2" charset="2"/>
              </a:rPr>
              <a:t></a:t>
            </a:r>
            <a:r>
              <a:rPr kumimoji="0" lang="hu-H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  <a:sym typeface="Wingdings" pitchFamily="2" charset="2"/>
              </a:rPr>
              <a:t>Ttér</a:t>
            </a:r>
            <a:endParaRPr kumimoji="0" lang="hu-H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652120" y="1484784"/>
            <a:ext cx="648072" cy="4318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u-H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</a:t>
            </a:r>
            <a:endParaRPr kumimoji="0" lang="hu-H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691680" y="1988840"/>
            <a:ext cx="1296144" cy="4318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hu-H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  <a:sym typeface="Wingdings" pitchFamily="2" charset="2"/>
              </a:rPr>
              <a:t></a:t>
            </a:r>
            <a:r>
              <a:rPr lang="hu-HU" sz="2800" dirty="0" smtClean="0">
                <a:solidFill>
                  <a:srgbClr val="FF0000"/>
                </a:solidFill>
                <a:cs typeface="Arial" pitchFamily="34" charset="0"/>
                <a:sym typeface="Wingdings" pitchFamily="2" charset="2"/>
              </a:rPr>
              <a:t>  </a:t>
            </a:r>
            <a:r>
              <a:rPr kumimoji="0" lang="hu-H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  <a:sym typeface="Wingdings" pitchFamily="2" charset="2"/>
              </a:rPr>
              <a:t>F2</a:t>
            </a:r>
            <a:endParaRPr kumimoji="0" lang="hu-H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419872" y="3429000"/>
            <a:ext cx="1512168" cy="4318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hu-H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  <a:sym typeface="Wingdings" pitchFamily="2" charset="2"/>
              </a:rPr>
              <a:t></a:t>
            </a:r>
            <a:r>
              <a:rPr lang="hu-HU" sz="2800" dirty="0" smtClean="0">
                <a:solidFill>
                  <a:srgbClr val="FF0000"/>
                </a:solidFill>
                <a:cs typeface="Arial" pitchFamily="34" charset="0"/>
                <a:sym typeface="Wingdings" pitchFamily="2" charset="2"/>
              </a:rPr>
              <a:t>  </a:t>
            </a:r>
            <a:r>
              <a:rPr kumimoji="0" lang="hu-H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  <a:sym typeface="Wingdings" pitchFamily="2" charset="2"/>
              </a:rPr>
              <a:t>F1</a:t>
            </a:r>
            <a:endParaRPr kumimoji="0" lang="hu-H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cxnSp>
        <p:nvCxnSpPr>
          <p:cNvPr id="10" name="Egyenes összekötő 9"/>
          <p:cNvCxnSpPr/>
          <p:nvPr/>
        </p:nvCxnSpPr>
        <p:spPr>
          <a:xfrm>
            <a:off x="2123728" y="1556792"/>
            <a:ext cx="432048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/>
        </p:nvCxnSpPr>
        <p:spPr>
          <a:xfrm>
            <a:off x="2123728" y="1628800"/>
            <a:ext cx="432048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2843808" y="1556792"/>
            <a:ext cx="432048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/>
          <p:cNvCxnSpPr/>
          <p:nvPr/>
        </p:nvCxnSpPr>
        <p:spPr>
          <a:xfrm>
            <a:off x="2843808" y="1628800"/>
            <a:ext cx="432048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/>
        </p:nvCxnSpPr>
        <p:spPr>
          <a:xfrm>
            <a:off x="3923928" y="1556792"/>
            <a:ext cx="432048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/>
        </p:nvCxnSpPr>
        <p:spPr>
          <a:xfrm>
            <a:off x="3923928" y="1628800"/>
            <a:ext cx="432048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7020272" y="4869160"/>
            <a:ext cx="648072" cy="4318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u-H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</a:t>
            </a:r>
            <a:endParaRPr kumimoji="0" lang="hu-H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 animBg="1"/>
      <p:bldP spid="4" grpId="0" animBg="1"/>
      <p:bldP spid="5" grpId="0" animBg="1"/>
      <p:bldP spid="6" grpId="0" animBg="1"/>
      <p:bldP spid="9" grpId="0" animBg="1"/>
      <p:bldP spid="1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0" y="1268760"/>
            <a:ext cx="8892480" cy="558924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hu-HU" dirty="0" smtClean="0"/>
              <a:t>	</a:t>
            </a:r>
            <a:r>
              <a:rPr lang="hu-HU" sz="3400" dirty="0" smtClean="0"/>
              <a:t>	</a:t>
            </a:r>
            <a:r>
              <a:rPr lang="hu-HU" sz="2400" dirty="0" smtClean="0"/>
              <a:t> </a:t>
            </a:r>
            <a:r>
              <a:rPr lang="hu-HU" sz="2100" dirty="0" smtClean="0"/>
              <a:t>A már exportra is termelő manufaktúrákba szegődött parasztságból alakult ki a munkásréteg: Anglia társadalomszerkezete alapvetően megváltozott, kapitalizálódott. A manufaktúrák a gyarmatok és kereskedelmi partnerek (pl. Spanyolország) nyersanyagát is feldolgozták, majd exportálták – akár a nyersanyagot szolgáltató országba – így Anglia egyre nagyobb bevételekre tett szert. Ugyanekkor a gyarmatokon létrehozott ültetvényekből is profitált az ország: saját maga és kereskedelmi partnerei számára is szállított élelmiszert, illetve nyersanyagokat.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203848" y="2348880"/>
            <a:ext cx="576064" cy="4318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u-H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  <a:sym typeface="Wingdings" pitchFamily="2" charset="2"/>
              </a:rPr>
              <a:t></a:t>
            </a:r>
            <a:endParaRPr kumimoji="0" lang="hu-H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6660232" y="2852936"/>
            <a:ext cx="1296144" cy="4318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hu-H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  <a:sym typeface="Wingdings" pitchFamily="2" charset="2"/>
              </a:rPr>
              <a:t></a:t>
            </a:r>
            <a:r>
              <a:rPr lang="hu-HU" sz="2800" dirty="0" smtClean="0">
                <a:solidFill>
                  <a:srgbClr val="FF0000"/>
                </a:solidFill>
                <a:cs typeface="Arial" pitchFamily="34" charset="0"/>
                <a:sym typeface="Wingdings" pitchFamily="2" charset="2"/>
              </a:rPr>
              <a:t>  </a:t>
            </a:r>
            <a:r>
              <a:rPr kumimoji="0" lang="hu-H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  <a:sym typeface="Wingdings" pitchFamily="2" charset="2"/>
              </a:rPr>
              <a:t>F2</a:t>
            </a:r>
            <a:endParaRPr kumimoji="0" lang="hu-H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179512" y="188640"/>
          <a:ext cx="8678303" cy="6474047"/>
        </p:xfrm>
        <a:graphic>
          <a:graphicData uri="http://schemas.openxmlformats.org/drawingml/2006/table">
            <a:tbl>
              <a:tblPr/>
              <a:tblGrid>
                <a:gridCol w="45551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42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142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47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41237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latin typeface="Times New Roman"/>
                          <a:ea typeface="Times New Roman"/>
                          <a:cs typeface="Times New Roman"/>
                        </a:rPr>
                        <a:t>Szempontok</a:t>
                      </a:r>
                      <a:endParaRPr lang="hu-H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1393" marR="101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latin typeface="Times New Roman"/>
                          <a:ea typeface="Times New Roman"/>
                          <a:cs typeface="Times New Roman"/>
                        </a:rPr>
                        <a:t>Elérhető</a:t>
                      </a:r>
                      <a:endParaRPr lang="hu-H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1393" marR="101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latin typeface="Times New Roman"/>
                          <a:ea typeface="Times New Roman"/>
                          <a:cs typeface="Times New Roman"/>
                        </a:rPr>
                        <a:t>Elért</a:t>
                      </a:r>
                      <a:endParaRPr lang="hu-H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1393" marR="101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1237">
                <a:tc gridSpan="2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latin typeface="Times New Roman"/>
                          <a:ea typeface="Times New Roman"/>
                          <a:cs typeface="Times New Roman"/>
                        </a:rPr>
                        <a:t>pont</a:t>
                      </a:r>
                      <a:endParaRPr lang="hu-H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1393" marR="101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1237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800" dirty="0">
                          <a:latin typeface="Times New Roman"/>
                          <a:ea typeface="Times New Roman"/>
                          <a:cs typeface="Times New Roman"/>
                        </a:rPr>
                        <a:t>Feladatmegértés</a:t>
                      </a:r>
                      <a:endParaRPr lang="hu-H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1393" marR="101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hu-H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1393" marR="101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hu-H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1393" marR="101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12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800" dirty="0">
                          <a:latin typeface="Times New Roman"/>
                          <a:ea typeface="Times New Roman"/>
                          <a:cs typeface="Times New Roman"/>
                        </a:rPr>
                        <a:t>Tájékozódás térben és időben</a:t>
                      </a:r>
                      <a:endParaRPr lang="hu-H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1393" marR="101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800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endParaRPr lang="hu-H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1393" marR="101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hu-H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1393" marR="101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hu-H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1393" marR="101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1237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latin typeface="Times New Roman"/>
                          <a:ea typeface="Times New Roman"/>
                          <a:cs typeface="Times New Roman"/>
                        </a:rPr>
                        <a:t>Kommunikáció, </a:t>
                      </a:r>
                      <a:endParaRPr lang="hu-HU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latin typeface="Times New Roman"/>
                          <a:ea typeface="Times New Roman"/>
                          <a:cs typeface="Times New Roman"/>
                        </a:rPr>
                        <a:t>a szaknyelv alkalmazása</a:t>
                      </a:r>
                      <a:endParaRPr lang="hu-H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1393" marR="101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800">
                          <a:latin typeface="Times New Roman"/>
                          <a:ea typeface="Times New Roman"/>
                          <a:cs typeface="Times New Roman"/>
                        </a:rPr>
                        <a:t>K1</a:t>
                      </a:r>
                      <a:endParaRPr lang="hu-H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1393" marR="101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hu-H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1393" marR="101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hu-H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1393" marR="101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123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800">
                          <a:latin typeface="Times New Roman"/>
                          <a:ea typeface="Times New Roman"/>
                          <a:cs typeface="Times New Roman"/>
                        </a:rPr>
                        <a:t>K2</a:t>
                      </a:r>
                      <a:endParaRPr lang="hu-H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1393" marR="101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hu-H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1393" marR="101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hu-H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1393" marR="101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37965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latin typeface="Times New Roman"/>
                          <a:ea typeface="Times New Roman"/>
                          <a:cs typeface="Times New Roman"/>
                        </a:rPr>
                        <a:t>Ismeretszerzés, </a:t>
                      </a:r>
                      <a:endParaRPr lang="hu-HU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latin typeface="Times New Roman"/>
                          <a:ea typeface="Times New Roman"/>
                          <a:cs typeface="Times New Roman"/>
                        </a:rPr>
                        <a:t>a források használata</a:t>
                      </a:r>
                      <a:endParaRPr lang="hu-H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1393" marR="101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latin typeface="Times New Roman"/>
                          <a:ea typeface="Times New Roman"/>
                          <a:cs typeface="Times New Roman"/>
                        </a:rPr>
                        <a:t>F1</a:t>
                      </a:r>
                      <a:endParaRPr lang="hu-H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1393" marR="101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hu-H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1393" marR="101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hu-H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1393" marR="101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123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800">
                          <a:latin typeface="Times New Roman"/>
                          <a:ea typeface="Times New Roman"/>
                          <a:cs typeface="Times New Roman"/>
                        </a:rPr>
                        <a:t>F2</a:t>
                      </a:r>
                      <a:endParaRPr lang="hu-H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1393" marR="101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8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hu-H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1393" marR="101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hu-H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1393" marR="101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37965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latin typeface="Times New Roman"/>
                          <a:ea typeface="Times New Roman"/>
                          <a:cs typeface="Times New Roman"/>
                        </a:rPr>
                        <a:t>Eseményeket alakító tényezők feltárása, kritikai és problémaközpontú gondolkodás</a:t>
                      </a:r>
                      <a:endParaRPr lang="hu-H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1393" marR="101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latin typeface="Times New Roman"/>
                          <a:ea typeface="Times New Roman"/>
                          <a:cs typeface="Times New Roman"/>
                        </a:rPr>
                        <a:t>E1</a:t>
                      </a:r>
                      <a:endParaRPr lang="hu-H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1393" marR="101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hu-H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1393" marR="101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hu-H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1393" marR="101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8574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800">
                          <a:latin typeface="Times New Roman"/>
                          <a:ea typeface="Times New Roman"/>
                          <a:cs typeface="Times New Roman"/>
                        </a:rPr>
                        <a:t>E2</a:t>
                      </a:r>
                      <a:endParaRPr lang="hu-H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1393" marR="101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8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hu-H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1393" marR="101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hu-H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1393" marR="101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41237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Összpontszám</a:t>
                      </a:r>
                      <a:endParaRPr lang="hu-H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1393" marR="101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hu-H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1393" marR="101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hu-H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1393" marR="101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41237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393" marR="101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latin typeface="Times New Roman"/>
                          <a:ea typeface="Times New Roman"/>
                          <a:cs typeface="Times New Roman"/>
                        </a:rPr>
                        <a:t>Osztószám </a:t>
                      </a:r>
                      <a:r>
                        <a:rPr lang="hu-HU" sz="18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hu-H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1393" marR="101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41237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/>
                          <a:ea typeface="Times New Roman"/>
                          <a:cs typeface="Times New Roman"/>
                        </a:rPr>
                        <a:t>Vizsgapont</a:t>
                      </a:r>
                      <a:endParaRPr lang="hu-H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1393" marR="101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hu-H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1393" marR="101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hu-H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1393" marR="101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5" name="Téglalap 4"/>
          <p:cNvSpPr/>
          <p:nvPr/>
        </p:nvSpPr>
        <p:spPr>
          <a:xfrm>
            <a:off x="7740352" y="1124744"/>
            <a:ext cx="864096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7812360" y="1556792"/>
            <a:ext cx="864096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7812360" y="1988840"/>
            <a:ext cx="864096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7812360" y="2420888"/>
            <a:ext cx="864096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7812360" y="3068960"/>
            <a:ext cx="864096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7812360" y="3645024"/>
            <a:ext cx="864096" cy="2880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7884368" y="4149080"/>
            <a:ext cx="864096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7812360" y="4869160"/>
            <a:ext cx="864096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/>
          <p:cNvSpPr/>
          <p:nvPr/>
        </p:nvSpPr>
        <p:spPr>
          <a:xfrm>
            <a:off x="7884368" y="5373216"/>
            <a:ext cx="864096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/>
          <p:cNvSpPr/>
          <p:nvPr/>
        </p:nvSpPr>
        <p:spPr>
          <a:xfrm>
            <a:off x="7812360" y="6237312"/>
            <a:ext cx="864096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36712"/>
          </a:xfrm>
        </p:spPr>
        <p:txBody>
          <a:bodyPr>
            <a:normAutofit/>
          </a:bodyPr>
          <a:lstStyle/>
          <a:p>
            <a:r>
              <a:rPr lang="hu-HU" dirty="0" smtClean="0"/>
              <a:t>Komplex esszék pontozása</a:t>
            </a:r>
            <a:endParaRPr lang="hu-HU" dirty="0"/>
          </a:p>
        </p:txBody>
      </p:sp>
      <p:pic>
        <p:nvPicPr>
          <p:cNvPr id="5" name="Kép 4"/>
          <p:cNvPicPr/>
          <p:nvPr/>
        </p:nvPicPr>
        <p:blipFill>
          <a:blip r:embed="rId2" cstate="print"/>
          <a:srcRect l="50343" t="16253" r="5329" b="9255"/>
          <a:stretch>
            <a:fillRect/>
          </a:stretch>
        </p:blipFill>
        <p:spPr bwMode="auto">
          <a:xfrm>
            <a:off x="1043608" y="776583"/>
            <a:ext cx="6336704" cy="5984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ekerekített téglalap 3"/>
          <p:cNvSpPr/>
          <p:nvPr/>
        </p:nvSpPr>
        <p:spPr>
          <a:xfrm>
            <a:off x="4860032" y="908720"/>
            <a:ext cx="2376264" cy="5760640"/>
          </a:xfrm>
          <a:prstGeom prst="roundRect">
            <a:avLst/>
          </a:prstGeom>
          <a:solidFill>
            <a:schemeClr val="accent1">
              <a:tint val="100000"/>
              <a:shade val="100000"/>
              <a:satMod val="100000"/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3600400"/>
          </a:xfrm>
        </p:spPr>
        <p:txBody>
          <a:bodyPr>
            <a:noAutofit/>
          </a:bodyPr>
          <a:lstStyle/>
          <a:p>
            <a:r>
              <a:rPr lang="hu-HU" sz="2000" b="1" dirty="0" smtClean="0"/>
              <a:t>18. A feladat a harmincéves háborúhoz kapcsolódik. </a:t>
            </a:r>
            <a:r>
              <a:rPr lang="hu-HU" sz="2000" dirty="0" smtClean="0"/>
              <a:t>(komplex – összehasonlító)</a:t>
            </a:r>
            <a:br>
              <a:rPr lang="hu-HU" sz="2000" dirty="0" smtClean="0"/>
            </a:br>
            <a:r>
              <a:rPr lang="hu-HU" sz="2000" b="1" dirty="0" smtClean="0"/>
              <a:t>Vesse össze a harmincéves háború kitöréséhez vezető okokat és a háború következményeit a Német-római Császárságban és Magyarországon, a következő szempontok alapján:</a:t>
            </a:r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sz="2000" dirty="0" smtClean="0"/>
              <a:t>• a háború vallási okai,</a:t>
            </a:r>
            <a:br>
              <a:rPr lang="hu-HU" sz="2000" dirty="0" smtClean="0"/>
            </a:br>
            <a:r>
              <a:rPr lang="hu-HU" sz="2000" dirty="0" smtClean="0"/>
              <a:t>• a háború belpolitikai okai,</a:t>
            </a:r>
            <a:br>
              <a:rPr lang="hu-HU" sz="2000" dirty="0" smtClean="0"/>
            </a:br>
            <a:r>
              <a:rPr lang="hu-HU" sz="2000" dirty="0" smtClean="0"/>
              <a:t>• a háború külpolitikai okai,</a:t>
            </a:r>
            <a:br>
              <a:rPr lang="hu-HU" sz="2000" dirty="0" smtClean="0"/>
            </a:br>
            <a:r>
              <a:rPr lang="hu-HU" sz="2000" dirty="0" smtClean="0"/>
              <a:t>• a háború vallási következményei,</a:t>
            </a:r>
            <a:br>
              <a:rPr lang="hu-HU" sz="2000" dirty="0" smtClean="0"/>
            </a:br>
            <a:r>
              <a:rPr lang="hu-HU" sz="2000" dirty="0" smtClean="0"/>
              <a:t>• a háború belpolitikai következményei,</a:t>
            </a:r>
            <a:br>
              <a:rPr lang="hu-HU" sz="2000" dirty="0" smtClean="0"/>
            </a:br>
            <a:r>
              <a:rPr lang="hu-HU" sz="2000" dirty="0" smtClean="0"/>
              <a:t>• a háború külpolitikai következményei.</a:t>
            </a:r>
            <a:br>
              <a:rPr lang="hu-HU" sz="2000" dirty="0" smtClean="0"/>
            </a:br>
            <a:r>
              <a:rPr lang="hu-HU" sz="2000" i="1" dirty="0" smtClean="0"/>
              <a:t>A háború eseménytörténetéről, hadtörténeti jellegzetességeiről ne írjon!</a:t>
            </a:r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C:\Users\Mariann\Downloads\0d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88765" cy="5123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ép 4"/>
          <p:cNvPicPr/>
          <p:nvPr/>
        </p:nvPicPr>
        <p:blipFill>
          <a:blip r:embed="rId3" cstate="print"/>
          <a:srcRect l="19287" t="19415" r="19467" b="12761"/>
          <a:stretch>
            <a:fillRect/>
          </a:stretch>
        </p:blipFill>
        <p:spPr bwMode="auto">
          <a:xfrm>
            <a:off x="4066874" y="3692105"/>
            <a:ext cx="5077126" cy="3165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139952" y="59323"/>
            <a:ext cx="50040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Felekezeti viszonyok a Német-római Császárságban</a:t>
            </a:r>
            <a:endParaRPr kumimoji="0" lang="hu-H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6519446"/>
            <a:ext cx="40679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Felekezeti viszonyok Magyarországon</a:t>
            </a:r>
            <a:endParaRPr kumimoji="0" lang="hu-H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arányok </a:t>
            </a:r>
            <a:r>
              <a:rPr lang="hu-HU" i="1" dirty="0" smtClean="0">
                <a:solidFill>
                  <a:srgbClr val="FF0000"/>
                </a:solidFill>
              </a:rPr>
              <a:t>(nem változott!)</a:t>
            </a:r>
          </a:p>
          <a:p>
            <a:pPr lvl="1"/>
            <a:r>
              <a:rPr lang="hu-HU" dirty="0" smtClean="0"/>
              <a:t>60%-ban a magyar </a:t>
            </a:r>
          </a:p>
          <a:p>
            <a:pPr lvl="1"/>
            <a:r>
              <a:rPr lang="hu-HU" dirty="0" smtClean="0"/>
              <a:t>40%-ban az egyetemes történelemre vonatkozó 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korszakolás </a:t>
            </a:r>
            <a:r>
              <a:rPr lang="hu-HU" i="1" dirty="0" smtClean="0">
                <a:solidFill>
                  <a:srgbClr val="FF0000"/>
                </a:solidFill>
              </a:rPr>
              <a:t>(eltolódott!)</a:t>
            </a:r>
          </a:p>
          <a:p>
            <a:pPr lvl="1"/>
            <a:r>
              <a:rPr lang="hu-HU" dirty="0" smtClean="0"/>
              <a:t>50% az 1849-től napjainkig terjedő időszakra vonatkozó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Tematika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0" y="692696"/>
            <a:ext cx="3600400" cy="578924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hu-HU" dirty="0" smtClean="0"/>
              <a:t>	„Ő császári felsége s a birodalom összes rendjei egybehangzó véleménye alapján jónak találtatott, hogy ugyanazt a jogot és kedvezést, amit a császári rendeletek, a vallásbéke, a jelen nyilvános meg-állapodás, valamint a hozzá tartozó kiegészítő rendelkezések a katolikus rendeknek és alatt-valóiknak éppúgy, mint az ágostai hitvallás követőinek biztosított, azokra is kiterjesztik, akiket reformáltaknak neveznek.” </a:t>
            </a:r>
            <a:r>
              <a:rPr lang="hu-HU" i="1" dirty="0" smtClean="0"/>
              <a:t>(Az </a:t>
            </a:r>
            <a:r>
              <a:rPr lang="hu-HU" i="1" dirty="0" err="1" smtClean="0"/>
              <a:t>osnabrücki</a:t>
            </a:r>
            <a:r>
              <a:rPr lang="hu-HU" i="1" dirty="0" smtClean="0"/>
              <a:t> békeszerződés)</a:t>
            </a:r>
            <a:endParaRPr lang="hu-HU" dirty="0"/>
          </a:p>
        </p:txBody>
      </p:sp>
      <p:sp>
        <p:nvSpPr>
          <p:cNvPr id="4" name="Tartalom helye 1"/>
          <p:cNvSpPr txBox="1">
            <a:spLocks/>
          </p:cNvSpPr>
          <p:nvPr/>
        </p:nvSpPr>
        <p:spPr>
          <a:xfrm>
            <a:off x="3779912" y="0"/>
            <a:ext cx="5364088" cy="6858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hu-HU" sz="2200" dirty="0" smtClean="0"/>
              <a:t>„Először: Ami a vallás ügyét illeti […] kijelen-tettük és határoztuk, hogy az ország összes karai és rendjei és a szabad városok, nem-különben a </a:t>
            </a:r>
            <a:r>
              <a:rPr lang="hu-HU" sz="2200" dirty="0" err="1" smtClean="0"/>
              <a:t>kiváltságolt</a:t>
            </a:r>
            <a:r>
              <a:rPr lang="hu-HU" sz="2200" dirty="0" smtClean="0"/>
              <a:t> mezővárosok és az ország határszélein levő magyar katonák vallásukat, a templomok, harangok és </a:t>
            </a:r>
            <a:r>
              <a:rPr lang="hu-HU" sz="2200" dirty="0" err="1" smtClean="0"/>
              <a:t>teme-tő</a:t>
            </a:r>
            <a:r>
              <a:rPr lang="hu-HU" sz="2200" dirty="0" smtClean="0"/>
              <a:t> szabad használata mellett, mindenütt szabadon gyakorolják, és senkinek sem </a:t>
            </a:r>
            <a:r>
              <a:rPr lang="hu-HU" sz="2200" dirty="0" err="1" smtClean="0"/>
              <a:t>sza-bad</a:t>
            </a:r>
            <a:r>
              <a:rPr lang="hu-HU" sz="2200" dirty="0" smtClean="0"/>
              <a:t> bárkit is az ő vallásának szabad </a:t>
            </a:r>
            <a:r>
              <a:rPr lang="hu-HU" sz="2200" dirty="0" err="1" smtClean="0"/>
              <a:t>gyakor-lásában</a:t>
            </a:r>
            <a:r>
              <a:rPr lang="hu-HU" sz="2200" dirty="0" smtClean="0"/>
              <a:t> bármely módon vagy bármely ürügy alatt zavarni és akadályozni.</a:t>
            </a:r>
          </a:p>
          <a:p>
            <a:r>
              <a:rPr lang="hu-HU" sz="2200" dirty="0" smtClean="0"/>
              <a:t>Másodszor: Arra nézve, hogy a parasztok az ő vallásukban nem </a:t>
            </a:r>
            <a:r>
              <a:rPr lang="hu-HU" sz="2200" dirty="0" err="1" smtClean="0"/>
              <a:t>gátlandók</a:t>
            </a:r>
            <a:r>
              <a:rPr lang="hu-HU" sz="2200" dirty="0" smtClean="0"/>
              <a:t> és nem </a:t>
            </a:r>
            <a:r>
              <a:rPr lang="hu-HU" sz="2200" dirty="0" err="1" smtClean="0"/>
              <a:t>hábo-rítandók</a:t>
            </a:r>
            <a:r>
              <a:rPr lang="hu-HU" sz="2200" dirty="0" smtClean="0"/>
              <a:t>, kijelentettük és határoztuk, hogy az ország jó békéje és nyugalma kedvéért az előbb említett cikkely és föltétel erejénél fogva, őket sem szabad vallásuknak a </a:t>
            </a:r>
            <a:r>
              <a:rPr lang="hu-HU" sz="2200" dirty="0" err="1" smtClean="0"/>
              <a:t>fen-tebbihez</a:t>
            </a:r>
            <a:r>
              <a:rPr lang="hu-HU" sz="2200" dirty="0" smtClean="0"/>
              <a:t> hasonló szabad gyakorlásában, használatában és követésében akadályozni.” </a:t>
            </a:r>
            <a:r>
              <a:rPr lang="hu-HU" sz="2200" i="1" dirty="0" smtClean="0"/>
              <a:t>(A linzi béke, 1645)</a:t>
            </a:r>
            <a:endParaRPr kumimoji="0" lang="hu-HU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https://lh4.googleusercontent.com/E7HPN7QBvhpR75-jbn1t8y3ICKA9Ef6DBl7DX9rg5RVOLy-P1zbJLm4yv5lKZM0Sf_a403BV9GPUFr7-IGv9I0R9qknAjRBwUFM9oIJmmObJcqcPyOS7rYSP6uCvtYuMrVxGNXJx"/>
          <p:cNvPicPr/>
          <p:nvPr/>
        </p:nvPicPr>
        <p:blipFill>
          <a:blip r:embed="rId2" cstate="print"/>
          <a:srcRect l="7031" t="20215" r="3079" b="31244"/>
          <a:stretch>
            <a:fillRect/>
          </a:stretch>
        </p:blipFill>
        <p:spPr bwMode="auto">
          <a:xfrm>
            <a:off x="0" y="0"/>
            <a:ext cx="6985494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ép 4" descr="https://lh6.googleusercontent.com/f45_idEPPa_LoTII5ueeg1SzAuKGuAm5ZKn8VMh_NTmEdTS2f2HzzZQy6hdCEgZ6Y95rexYVar8xdkaqQzA2MwhAqk91jJyXw_WaZfv_xdPBkP4TDRYreM4x-5DcsWkYzSpjO0f_"/>
          <p:cNvPicPr/>
          <p:nvPr/>
        </p:nvPicPr>
        <p:blipFill>
          <a:blip r:embed="rId3" cstate="print"/>
          <a:srcRect l="5350" t="24348" r="4355" b="27391"/>
          <a:stretch>
            <a:fillRect/>
          </a:stretch>
        </p:blipFill>
        <p:spPr bwMode="auto">
          <a:xfrm>
            <a:off x="2369207" y="3501008"/>
            <a:ext cx="6774794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1704323" y="3344307"/>
            <a:ext cx="57353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 Német-római Császárság és a Magyar Királyság államszervezete</a:t>
            </a:r>
            <a:endParaRPr kumimoji="0" lang="hu-H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0" y="188640"/>
            <a:ext cx="8892480" cy="666936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hu-HU" dirty="0" smtClean="0"/>
              <a:t>		 A 17. század elején kitört vallási és politikai háború Európa számos országát megmozgatta. </a:t>
            </a:r>
          </a:p>
          <a:p>
            <a:pPr>
              <a:buNone/>
            </a:pPr>
            <a:r>
              <a:rPr lang="hu-HU" dirty="0" smtClean="0"/>
              <a:t>		A Német-Római Császárság széttagolt, önálló fejedelemségekből álló területét Habsburg I. Ferdinánd császár igyekezett egységesíteni. A központosított birodalmi szervezetek (udvari kancellária, udvari haditanács, udvari kamara) létrehozásával erősítette </a:t>
            </a:r>
            <a:r>
              <a:rPr lang="hu-HU" dirty="0" err="1" smtClean="0"/>
              <a:t>abszolútista</a:t>
            </a:r>
            <a:r>
              <a:rPr lang="hu-HU" dirty="0" smtClean="0"/>
              <a:t> törekvéseit. A kettős államszervezetet az alárendelt országokban és az örökös tartományokban is bevezették, így a 3 részre szakadt Magyarország Habsburg befolyás alatt álló területein is. A felvidéki területek megszerzésében érdekelt erdélyi fejedelem, Bethlen Gábor törekvéseit ez sértette, ahogy a Német-Római császárság önállóságra törekedő fejedelmeit is. </a:t>
            </a:r>
          </a:p>
          <a:p>
            <a:pPr>
              <a:buNone/>
            </a:pPr>
            <a:r>
              <a:rPr lang="hu-HU" dirty="0" smtClean="0"/>
              <a:t>		A központosítás érdekében a katolikus Habsburg uralkodó saját vallását igyekezett kiterjeszteni a birodalom egészére, ezáltal szembekerült az északi protestáns fejedelmekkel, tartományokkal, ugyanakkor a birodalmat körülvevő protestáns országoknak (Dánia, Svédország) sem volt érdeke egy erős katolikus állam létrejötte, így a vallási türelmet hirdető, főként protestáns Erdélyi fejedelemségnek sem. A Habsburg befolyás alatt álló területen a császárhoz hű nemesség szintén katolikus vallású volt.</a:t>
            </a:r>
          </a:p>
          <a:p>
            <a:pPr>
              <a:buNone/>
            </a:pPr>
            <a:r>
              <a:rPr lang="hu-HU" dirty="0" smtClean="0"/>
              <a:t>		Franciaország nagyhatalmi törekvéseinek nem kedvezett volna a Német Császárság megerősödése, így annak ellenére, hogy katolikus volt, a protestáns felet támogatta a Habsburgokkal szemben. </a:t>
            </a:r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hu-HU" dirty="0" smtClean="0"/>
              <a:t>	</a:t>
            </a:r>
            <a:r>
              <a:rPr lang="hu-HU" sz="3500" dirty="0" smtClean="0"/>
              <a:t>	</a:t>
            </a:r>
            <a:r>
              <a:rPr lang="hu-HU" sz="4000" dirty="0" smtClean="0"/>
              <a:t> Az Erdélyi fejedelemség is a protestánsok oldalán szállt harcba vallási hovatartozása és a Habsburgokkal szembeni területi igénye miatt is.</a:t>
            </a:r>
          </a:p>
          <a:p>
            <a:pPr>
              <a:buNone/>
            </a:pPr>
            <a:r>
              <a:rPr lang="hu-HU" sz="4000" dirty="0" smtClean="0"/>
              <a:t>		A pusztító háború végül 1648-ban a protestánsok és Franciaország javára dőlt el, így a Német Császárság széttagoltsága a protestáns fejedelmek megerősödésével tovább fokozódott. Jelentős területi veszteséget is szenvedett (pl. Elzászt Franciaországhoz csatolták), ugyanakkor Csehország a Habsburg Birodalom örökös tartományává vált.</a:t>
            </a:r>
          </a:p>
          <a:p>
            <a:pPr>
              <a:buNone/>
            </a:pPr>
            <a:r>
              <a:rPr lang="hu-HU" sz="4000" dirty="0" smtClean="0"/>
              <a:t>		Az Erdélyi fejedelemség a háború során megszerzett 7 vármegyét megtarthatta, azonban az idő közben magyar királlyá választott Bethlennek le kellett mondania a címről a területekért cserébe. A megszerzett területek jelentősen hozzájárultak a királyi jövedelmek emelkedéséhez. Továbbá megerősítette az 1606-os bécsi békét, mellyel megerősítette a rendek jogait, akik ellenezték már Bethlen központosított hatalomkiépítését.</a:t>
            </a:r>
          </a:p>
          <a:p>
            <a:pPr>
              <a:buNone/>
            </a:pPr>
            <a:r>
              <a:rPr lang="hu-HU" sz="3500" dirty="0" smtClean="0"/>
              <a:t>	</a:t>
            </a:r>
            <a:r>
              <a:rPr lang="hu-HU" sz="4000" dirty="0" smtClean="0"/>
              <a:t>	A háborút követően a vesztes Habsburgoknak engedniük kellett a protestáns követelésekkel szemben, így vallásbékét hirdettek </a:t>
            </a:r>
            <a:r>
              <a:rPr lang="hu-HU" sz="4000" dirty="0" err="1" smtClean="0"/>
              <a:t>Osnabrückben</a:t>
            </a:r>
            <a:r>
              <a:rPr lang="hu-HU" sz="4000" dirty="0" smtClean="0"/>
              <a:t>. A vallási egyenlőséget kiterjesztették a reformátusokra is. Magyarországon is vallásszabadságot hirdettek, már a jobbágyok is megválaszthatták vallásukat.</a:t>
            </a:r>
          </a:p>
          <a:p>
            <a:pPr>
              <a:buNone/>
            </a:pPr>
            <a:r>
              <a:rPr lang="hu-HU" sz="4000" dirty="0" smtClean="0"/>
              <a:t>		A vesztfáliai békék során a Német-Római Császárság hatalma meggyengült, míg Franciaország vezető hatalom lett a kontinentális európai területen. Az Erdélyi fejedelemség a megszerzett területeket nem egyesíthette a fejedelemséggel, mivel az a Habsburg és a török érdekeket is sértette volna.</a:t>
            </a:r>
            <a:endParaRPr lang="hu-H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Kép 3"/>
          <p:cNvPicPr/>
          <p:nvPr/>
        </p:nvPicPr>
        <p:blipFill>
          <a:blip r:embed="rId2" cstate="print"/>
          <a:srcRect l="16471" t="21886" r="14524" b="30277"/>
          <a:stretch>
            <a:fillRect/>
          </a:stretch>
        </p:blipFill>
        <p:spPr bwMode="auto">
          <a:xfrm>
            <a:off x="26082" y="1556792"/>
            <a:ext cx="9091835" cy="374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/>
          <p:nvPr/>
        </p:nvPicPr>
        <p:blipFill>
          <a:blip r:embed="rId2" cstate="print"/>
          <a:srcRect l="15531" t="32660" r="12422" b="16014"/>
          <a:stretch>
            <a:fillRect/>
          </a:stretch>
        </p:blipFill>
        <p:spPr bwMode="auto">
          <a:xfrm>
            <a:off x="2529" y="1556792"/>
            <a:ext cx="9141471" cy="381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/>
          <p:nvPr/>
        </p:nvPicPr>
        <p:blipFill>
          <a:blip r:embed="rId2" cstate="print"/>
          <a:srcRect l="16759" t="23467" r="12348" b="8821"/>
          <a:stretch>
            <a:fillRect/>
          </a:stretch>
        </p:blipFill>
        <p:spPr bwMode="auto">
          <a:xfrm>
            <a:off x="0" y="0"/>
            <a:ext cx="9144000" cy="5088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Kép 3"/>
          <p:cNvPicPr/>
          <p:nvPr/>
        </p:nvPicPr>
        <p:blipFill>
          <a:blip r:embed="rId3" cstate="print"/>
          <a:srcRect l="16521" t="68905" r="14498" b="8622"/>
          <a:stretch>
            <a:fillRect/>
          </a:stretch>
        </p:blipFill>
        <p:spPr bwMode="auto">
          <a:xfrm>
            <a:off x="0" y="5107461"/>
            <a:ext cx="9072970" cy="1750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1"/>
          <p:cNvPicPr>
            <a:picLocks noChangeAspect="1" noChangeArrowheads="1"/>
          </p:cNvPicPr>
          <p:nvPr/>
        </p:nvPicPr>
        <p:blipFill>
          <a:blip r:embed="rId2" cstate="print"/>
          <a:srcRect l="17983" t="21282" r="64861" b="8219"/>
          <a:stretch>
            <a:fillRect/>
          </a:stretch>
        </p:blipFill>
        <p:spPr bwMode="auto">
          <a:xfrm>
            <a:off x="3275856" y="0"/>
            <a:ext cx="2952328" cy="6820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Politika-, esemény-, állam, jog- </a:t>
            </a:r>
            <a:br>
              <a:rPr lang="hu-HU" dirty="0" smtClean="0"/>
            </a:br>
            <a:r>
              <a:rPr lang="hu-HU" dirty="0" smtClean="0"/>
              <a:t>és intézménytörténet 				kb. 40 % </a:t>
            </a:r>
          </a:p>
          <a:p>
            <a:r>
              <a:rPr lang="hu-HU" dirty="0" smtClean="0"/>
              <a:t>Társadalom-, életmód-, mentalitás- </a:t>
            </a:r>
            <a:br>
              <a:rPr lang="hu-HU" dirty="0" smtClean="0"/>
            </a:br>
            <a:r>
              <a:rPr lang="hu-HU" dirty="0" smtClean="0"/>
              <a:t>és művelődéstörténet, </a:t>
            </a:r>
            <a:br>
              <a:rPr lang="hu-HU" dirty="0" smtClean="0"/>
            </a:br>
            <a:r>
              <a:rPr lang="hu-HU" dirty="0" smtClean="0"/>
              <a:t>munkaügyi alapismeretek </a:t>
            </a:r>
            <a:r>
              <a:rPr lang="hu-HU" i="1" dirty="0" smtClean="0">
                <a:solidFill>
                  <a:srgbClr val="FF0000"/>
                </a:solidFill>
              </a:rPr>
              <a:t>(csökkent!)</a:t>
            </a:r>
            <a:r>
              <a:rPr lang="hu-HU" dirty="0" smtClean="0"/>
              <a:t>	kb. 25 % </a:t>
            </a:r>
          </a:p>
          <a:p>
            <a:r>
              <a:rPr lang="hu-HU" dirty="0" smtClean="0"/>
              <a:t>Gazdaság-, technikatörténet </a:t>
            </a:r>
            <a:br>
              <a:rPr lang="hu-HU" dirty="0" smtClean="0"/>
            </a:br>
            <a:r>
              <a:rPr lang="hu-HU" dirty="0" smtClean="0"/>
              <a:t>és a környezeti kultúra története, </a:t>
            </a:r>
            <a:br>
              <a:rPr lang="hu-HU" dirty="0" smtClean="0"/>
            </a:br>
            <a:r>
              <a:rPr lang="hu-HU" dirty="0" smtClean="0"/>
              <a:t>pénzügyi  és gazdasági ismeretek  </a:t>
            </a:r>
            <a:r>
              <a:rPr lang="hu-HU" i="1" dirty="0" smtClean="0">
                <a:solidFill>
                  <a:srgbClr val="FF0000"/>
                </a:solidFill>
              </a:rPr>
              <a:t>(nőtt!)</a:t>
            </a:r>
            <a:r>
              <a:rPr lang="hu-HU" dirty="0" smtClean="0"/>
              <a:t>	kb. 25 % </a:t>
            </a:r>
          </a:p>
          <a:p>
            <a:r>
              <a:rPr lang="hu-HU" dirty="0" smtClean="0"/>
              <a:t>Eszme- és vallástörténet 			kb. 10 % 	</a:t>
            </a:r>
          </a:p>
          <a:p>
            <a:endParaRPr lang="hu-HU" dirty="0" smtClean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Tematika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http://ofi.hu/sites/default/files/images/tortenelmi_atlasz_kozepiskola_w_0.jpg"/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40000"/>
          </a:blip>
          <a:srcRect t="32577" b="19230"/>
          <a:stretch>
            <a:fillRect/>
          </a:stretch>
        </p:blipFill>
        <p:spPr bwMode="auto">
          <a:xfrm>
            <a:off x="-49732" y="1313227"/>
            <a:ext cx="9193732" cy="554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hu-HU" dirty="0" smtClean="0"/>
          </a:p>
          <a:p>
            <a:r>
              <a:rPr lang="hu-HU" dirty="0" smtClean="0"/>
              <a:t> Vizsgázónként szükséges segédeszköz az állami tankönyvfejlesztésért és kiadásért felelős szerv által kiadott, kronológiai adattáblázatot nem tartalmazó középiskolai történelmi atlasz.</a:t>
            </a:r>
          </a:p>
          <a:p>
            <a:endParaRPr lang="hu-HU" dirty="0" smtClean="0"/>
          </a:p>
          <a:p>
            <a:r>
              <a:rPr lang="hu-HU" dirty="0" smtClean="0"/>
              <a:t>3. § A 2016/2017. tanév május-júniusi vizsgaidőszakában az érettségi vizsgán az állami tankönyvfejlesztésért és kiadásért felelős szerv által kiadott, kronológiai adattáblázatot nem tartalmazó középiskolai történelmi atlasz és a 2015/2016. tanévben tankönyvjegyzékre került középiskolai történelem atlaszok is használhatóak.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Segédeszközök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Vizsgaszerkezet változása – középszint</a:t>
            </a:r>
            <a:endParaRPr lang="hu-HU" dirty="0"/>
          </a:p>
        </p:txBody>
      </p:sp>
      <p:pic>
        <p:nvPicPr>
          <p:cNvPr id="7" name="Kép 6"/>
          <p:cNvPicPr/>
          <p:nvPr/>
        </p:nvPicPr>
        <p:blipFill>
          <a:blip r:embed="rId2" cstate="print"/>
          <a:srcRect l="3197" t="40980" r="10805" b="29804"/>
          <a:stretch>
            <a:fillRect/>
          </a:stretch>
        </p:blipFill>
        <p:spPr bwMode="auto">
          <a:xfrm>
            <a:off x="0" y="1772816"/>
            <a:ext cx="9046911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Kép 7"/>
          <p:cNvPicPr/>
          <p:nvPr/>
        </p:nvPicPr>
        <p:blipFill>
          <a:blip r:embed="rId3" cstate="print"/>
          <a:srcRect l="3308" t="45882" r="10915" b="24510"/>
          <a:stretch>
            <a:fillRect/>
          </a:stretch>
        </p:blipFill>
        <p:spPr bwMode="auto">
          <a:xfrm>
            <a:off x="-1" y="4030528"/>
            <a:ext cx="9144001" cy="1774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dern, kék tervezősabl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9442475-664E-4988-ADD4-3C09E5A29C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Modern, kék tervezősablon</Template>
  <TotalTime>0</TotalTime>
  <Words>1363</Words>
  <Application>Microsoft Office PowerPoint</Application>
  <PresentationFormat>Diavetítés a képernyőre (4:3 oldalarány)</PresentationFormat>
  <Paragraphs>370</Paragraphs>
  <Slides>67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67</vt:i4>
      </vt:variant>
    </vt:vector>
  </HeadingPairs>
  <TitlesOfParts>
    <vt:vector size="68" baseType="lpstr">
      <vt:lpstr>Modern, kék tervezősablon</vt:lpstr>
      <vt:lpstr>A történelemérettségi változásai  Az írásbeli vizsgarész javítását és pontozását érintő változások</vt:lpstr>
      <vt:lpstr>Jogszabályi háttér</vt:lpstr>
      <vt:lpstr>A 2012. május-júniusi érettségi feladatsorok és az egyes feladatok mérésmetodikai vizsgálata</vt:lpstr>
      <vt:lpstr>Változások a történelemérettségiben</vt:lpstr>
      <vt:lpstr>Tematika</vt:lpstr>
      <vt:lpstr>Tematika</vt:lpstr>
      <vt:lpstr>Tematika</vt:lpstr>
      <vt:lpstr>Segédeszközök</vt:lpstr>
      <vt:lpstr>Vizsgaszerkezet változása – középszint</vt:lpstr>
      <vt:lpstr>Vizsgaszerkezet változása –  emelt szint</vt:lpstr>
      <vt:lpstr>Vizsgaszerkezet változása – esszék</vt:lpstr>
      <vt:lpstr>Új feladattípusok – komplex teszt</vt:lpstr>
      <vt:lpstr>Új feladattípusok – komplex esszé</vt:lpstr>
      <vt:lpstr>Írásbeli vizsgarész  Egyszerű, rövid választ igénylő feladatok = tesztek</vt:lpstr>
      <vt:lpstr>Írásbeli vizsgarész  Szöveges (kifejtendő) feladatok = esszék</vt:lpstr>
      <vt:lpstr>Esszéválasztás – középszint</vt:lpstr>
      <vt:lpstr>Esszéválasztás – középszint</vt:lpstr>
      <vt:lpstr>Esszéválasztás – emelt szint</vt:lpstr>
      <vt:lpstr>Esszéválasztás – emelt szint</vt:lpstr>
      <vt:lpstr>Esszéválasztás – emelt szint</vt:lpstr>
      <vt:lpstr>Esszéválasztás</vt:lpstr>
      <vt:lpstr>Esszék terjedelme</vt:lpstr>
      <vt:lpstr>Javítás</vt:lpstr>
      <vt:lpstr>Javítás</vt:lpstr>
      <vt:lpstr>Javítási alapelv</vt:lpstr>
      <vt:lpstr>Tesztek javítása –  ami nem változott</vt:lpstr>
      <vt:lpstr>Esszék javítása – rossz feladatválasztás</vt:lpstr>
      <vt:lpstr>Esszék pontozása</vt:lpstr>
      <vt:lpstr>Rövid esszék pontozása</vt:lpstr>
      <vt:lpstr>Hosszú esszék pontozása</vt:lpstr>
      <vt:lpstr>Komplex esszék pontozása</vt:lpstr>
      <vt:lpstr>Esszék pontozása –  ami nem változott</vt:lpstr>
      <vt:lpstr>Feladatmegértés</vt:lpstr>
      <vt:lpstr>Tájékozódás térben és időben</vt:lpstr>
      <vt:lpstr>Tájékozódás térben és időben</vt:lpstr>
      <vt:lpstr>Tájékozódás térben és időben</vt:lpstr>
      <vt:lpstr>Kommunikáció, a szaknyelv alkalmazása</vt:lpstr>
      <vt:lpstr>A szaknyelv alkalmazása</vt:lpstr>
      <vt:lpstr>A szaknyelv alkalmazása</vt:lpstr>
      <vt:lpstr>Kommunikáció (szövegalkotás, nyelvhelyesség)</vt:lpstr>
      <vt:lpstr>Ismeretszerzés, a források használata. Eseményeket alakító tényezők feltárása,  kritikai és problémaközpontú gondolkodás</vt:lpstr>
      <vt:lpstr>Ismeretszerzés, a források használata. Eseményeket alakító tényezők feltárása,  kritikai és problémaközpontú gondolkodás</vt:lpstr>
      <vt:lpstr>Ismeretszerzés, a források használata. Eseményeket alakító tényezők feltárása,  kritikai és problémaközpontú gondolkodás</vt:lpstr>
      <vt:lpstr>Összehasonlító komplex esszé esetében</vt:lpstr>
      <vt:lpstr>Ismeretszerzés, a források használata. Eseményeket alakító tényezők feltárása,  kritikai és problémaközpontú gondolkodás</vt:lpstr>
      <vt:lpstr>Ismeretszerzés, a források használata. Eseményeket alakító tényezők feltárása,  kritikai és problémaközpontú gondolkodás</vt:lpstr>
      <vt:lpstr>13. A feladat az Oszmán Birodalommal kapcsolatos. (rövid) Magyarázza meg a források és ismeretei segítségével, milyen tényezők biztosították a szultánnak az európai uralkodókét felülmúló hatalmát az Oszmán Birodalom virágkorában! Használja a középiskolai történelmi atlaszt!</vt:lpstr>
      <vt:lpstr>PowerPoint bemutató</vt:lpstr>
      <vt:lpstr>PowerPoint bemutató</vt:lpstr>
      <vt:lpstr>PowerPoint bemutató</vt:lpstr>
      <vt:lpstr>PowerPoint bemutató</vt:lpstr>
      <vt:lpstr>13. A feladat a kora újkor gazdaságtörténetéhez kapcsolódik. (rövid) Mutassa be a források és ismeretei segítségével, miként alakultak Anglia külkereskedelmi lehetőségei a XVI–XVII. században! Válaszában tárja fel a változások mögött álló okokat! Használja a középiskolai történelmi atlaszt!</vt:lpstr>
      <vt:lpstr>PowerPoint bemutató</vt:lpstr>
      <vt:lpstr>PowerPoint bemutató</vt:lpstr>
      <vt:lpstr>PowerPoint bemutató</vt:lpstr>
      <vt:lpstr>PowerPoint bemutató</vt:lpstr>
      <vt:lpstr>Komplex esszék pontozása</vt:lpstr>
      <vt:lpstr>18. A feladat a harmincéves háborúhoz kapcsolódik. (komplex – összehasonlító) Vesse össze a harmincéves háború kitöréséhez vezető okokat és a háború következményeit a Német-római Császárságban és Magyarországon, a következő szempontok alapján: • a háború vallási okai, • a háború belpolitikai okai, • a háború külpolitikai okai, • a háború vallási következményei, • a háború belpolitikai következményei, • a háború külpolitikai következményei. A háború eseménytörténetéről, hadtörténeti jellegzetességeiről ne írjon!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2017-03-25T09:55:57Z</dcterms:created>
  <dcterms:modified xsi:type="dcterms:W3CDTF">2017-03-28T16:40:13Z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TC100738469990</vt:lpwstr>
  </property>
</Properties>
</file>